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Drugs" charset="1" panose="02000503060000020003"/>
      <p:regular r:id="rId10"/>
    </p:embeddedFont>
    <p:embeddedFont>
      <p:font typeface="TT Drugs Bold" charset="1" panose="02000803060000020003"/>
      <p:regular r:id="rId11"/>
    </p:embeddedFont>
    <p:embeddedFont>
      <p:font typeface="TT Drugs Italics" charset="1" panose="02000503000000090003"/>
      <p:regular r:id="rId12"/>
    </p:embeddedFont>
    <p:embeddedFont>
      <p:font typeface="TT Drugs Bold Italics" charset="1" panose="02000803000000090003"/>
      <p:regular r:id="rId13"/>
    </p:embeddedFont>
    <p:embeddedFont>
      <p:font typeface="Comic Sans" charset="1" panose="03000702030302020204"/>
      <p:regular r:id="rId14"/>
    </p:embeddedFont>
    <p:embeddedFont>
      <p:font typeface="Comic Sans Bold" charset="1" panose="03000902030302020204"/>
      <p:regular r:id="rId15"/>
    </p:embeddedFont>
    <p:embeddedFont>
      <p:font typeface="Comic Sans Italics" charset="1" panose="03000702030302060204"/>
      <p:regular r:id="rId16"/>
    </p:embeddedFont>
    <p:embeddedFont>
      <p:font typeface="Comic Sans Bold Italics" charset="1" panose="03000902030302060204"/>
      <p:regular r:id="rId17"/>
    </p:embeddedFont>
    <p:embeddedFont>
      <p:font typeface="Black Mango 1" charset="1" panose="02020A03060303060403"/>
      <p:regular r:id="rId18"/>
    </p:embeddedFont>
    <p:embeddedFont>
      <p:font typeface="Black Mango 1 Bold" charset="1" panose="02020A03060303060403"/>
      <p:regular r:id="rId19"/>
    </p:embeddedFont>
    <p:embeddedFont>
      <p:font typeface="Black Mango 1 Thin" charset="1" panose="02020A03060303060403"/>
      <p:regular r:id="rId20"/>
    </p:embeddedFont>
    <p:embeddedFont>
      <p:font typeface="Black Mango 1 Light" charset="1" panose="02020A03060303060403"/>
      <p:regular r:id="rId21"/>
    </p:embeddedFont>
    <p:embeddedFont>
      <p:font typeface="Black Mango 1 Medium" charset="1" panose="02020A03060303060403"/>
      <p:regular r:id="rId22"/>
    </p:embeddedFont>
    <p:embeddedFont>
      <p:font typeface="Black Mango 1 Semi-Bold" charset="1" panose="02020A03060303060403"/>
      <p:regular r:id="rId23"/>
    </p:embeddedFont>
    <p:embeddedFont>
      <p:font typeface="Black Mango 1 Ultra-Bold" charset="1" panose="02020A03060303060403"/>
      <p:regular r:id="rId24"/>
    </p:embeddedFont>
    <p:embeddedFont>
      <p:font typeface="Black Mango 1 Heavy" charset="1" panose="02020A03060303060403"/>
      <p:regular r:id="rId25"/>
    </p:embeddedFont>
    <p:embeddedFont>
      <p:font typeface="Black Mango 2" charset="1" panose="02020A03060303060403"/>
      <p:regular r:id="rId26"/>
    </p:embeddedFont>
    <p:embeddedFont>
      <p:font typeface="Black Mango 2 Bold" charset="1" panose="02020A03060303060403"/>
      <p:regular r:id="rId27"/>
    </p:embeddedFont>
    <p:embeddedFont>
      <p:font typeface="Black Mango 2 Thin" charset="1" panose="02020A03060303060403"/>
      <p:regular r:id="rId28"/>
    </p:embeddedFont>
    <p:embeddedFont>
      <p:font typeface="Black Mango 2 Light" charset="1" panose="02020A03060303060403"/>
      <p:regular r:id="rId29"/>
    </p:embeddedFont>
    <p:embeddedFont>
      <p:font typeface="Black Mango 2 Medium" charset="1" panose="02020A03060303060403"/>
      <p:regular r:id="rId30"/>
    </p:embeddedFont>
    <p:embeddedFont>
      <p:font typeface="Black Mango 2 Semi-Bold" charset="1" panose="02020A03060303060403"/>
      <p:regular r:id="rId31"/>
    </p:embeddedFont>
    <p:embeddedFont>
      <p:font typeface="Black Mango 2 Ultra-Bold" charset="1" panose="02020A03060303060403"/>
      <p:regular r:id="rId32"/>
    </p:embeddedFont>
    <p:embeddedFont>
      <p:font typeface="Black Mango 2 Heavy" charset="1" panose="02020A030603030604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sp>
        <p:nvSpPr>
          <p:cNvPr name="Freeform 2" id="2"/>
          <p:cNvSpPr/>
          <p:nvPr/>
        </p:nvSpPr>
        <p:spPr>
          <a:xfrm flipH="false" flipV="false" rot="0">
            <a:off x="-6409203" y="1440768"/>
            <a:ext cx="9695925" cy="8737309"/>
          </a:xfrm>
          <a:custGeom>
            <a:avLst/>
            <a:gdLst/>
            <a:ahLst/>
            <a:cxnLst/>
            <a:rect r="r" b="b" t="t" l="l"/>
            <a:pathLst>
              <a:path h="8737309" w="9695925">
                <a:moveTo>
                  <a:pt x="0" y="0"/>
                </a:moveTo>
                <a:lnTo>
                  <a:pt x="9695926" y="0"/>
                </a:lnTo>
                <a:lnTo>
                  <a:pt x="9695926" y="8737309"/>
                </a:lnTo>
                <a:lnTo>
                  <a:pt x="0" y="8737309"/>
                </a:lnTo>
                <a:lnTo>
                  <a:pt x="0" y="0"/>
                </a:lnTo>
                <a:close/>
              </a:path>
            </a:pathLst>
          </a:custGeom>
          <a:blipFill>
            <a:blip r:embed="rId2"/>
            <a:stretch>
              <a:fillRect l="0" t="-32275" r="-530" b="-35169"/>
            </a:stretch>
          </a:blipFill>
          <a:ln w="38100" cap="sq">
            <a:solidFill>
              <a:srgbClr val="FFFFFF"/>
            </a:solidFill>
            <a:prstDash val="solid"/>
            <a:miter/>
          </a:ln>
        </p:spPr>
      </p:sp>
      <p:grpSp>
        <p:nvGrpSpPr>
          <p:cNvPr name="Group 3" id="3"/>
          <p:cNvGrpSpPr/>
          <p:nvPr/>
        </p:nvGrpSpPr>
        <p:grpSpPr>
          <a:xfrm rot="0">
            <a:off x="-2280794" y="-302524"/>
            <a:ext cx="5831940" cy="10977714"/>
            <a:chOff x="0" y="0"/>
            <a:chExt cx="1535984" cy="2891250"/>
          </a:xfrm>
        </p:grpSpPr>
        <p:sp>
          <p:nvSpPr>
            <p:cNvPr name="Freeform 4" id="4"/>
            <p:cNvSpPr/>
            <p:nvPr/>
          </p:nvSpPr>
          <p:spPr>
            <a:xfrm flipH="false" flipV="false" rot="0">
              <a:off x="0" y="0"/>
              <a:ext cx="1535984" cy="2891250"/>
            </a:xfrm>
            <a:custGeom>
              <a:avLst/>
              <a:gdLst/>
              <a:ahLst/>
              <a:cxnLst/>
              <a:rect r="r" b="b" t="t" l="l"/>
              <a:pathLst>
                <a:path h="2891250" w="1535984">
                  <a:moveTo>
                    <a:pt x="0" y="0"/>
                  </a:moveTo>
                  <a:lnTo>
                    <a:pt x="1535984" y="0"/>
                  </a:lnTo>
                  <a:lnTo>
                    <a:pt x="1535984" y="2891250"/>
                  </a:lnTo>
                  <a:lnTo>
                    <a:pt x="0" y="2891250"/>
                  </a:lnTo>
                  <a:close/>
                </a:path>
              </a:pathLst>
            </a:custGeom>
            <a:solidFill>
              <a:srgbClr val="222920"/>
            </a:solidFill>
          </p:spPr>
        </p:sp>
        <p:sp>
          <p:nvSpPr>
            <p:cNvPr name="TextBox 5" id="5"/>
            <p:cNvSpPr txBox="true"/>
            <p:nvPr/>
          </p:nvSpPr>
          <p:spPr>
            <a:xfrm>
              <a:off x="0" y="-19050"/>
              <a:ext cx="1535984" cy="2910300"/>
            </a:xfrm>
            <a:prstGeom prst="rect">
              <a:avLst/>
            </a:prstGeom>
          </p:spPr>
          <p:txBody>
            <a:bodyPr anchor="ctr" rtlCol="false" tIns="50800" lIns="50800" bIns="50800" rIns="50800"/>
            <a:lstStyle/>
            <a:p>
              <a:pPr algn="ctr">
                <a:lnSpc>
                  <a:spcPts val="2750"/>
                </a:lnSpc>
              </a:pPr>
            </a:p>
          </p:txBody>
        </p:sp>
      </p:grpSp>
      <p:sp>
        <p:nvSpPr>
          <p:cNvPr name="Freeform 6" id="6"/>
          <p:cNvSpPr/>
          <p:nvPr/>
        </p:nvSpPr>
        <p:spPr>
          <a:xfrm flipH="false" flipV="false" rot="-10800000">
            <a:off x="1079250" y="6782462"/>
            <a:ext cx="7865691" cy="2261386"/>
          </a:xfrm>
          <a:custGeom>
            <a:avLst/>
            <a:gdLst/>
            <a:ahLst/>
            <a:cxnLst/>
            <a:rect r="r" b="b" t="t" l="l"/>
            <a:pathLst>
              <a:path h="2261386" w="7865691">
                <a:moveTo>
                  <a:pt x="0" y="0"/>
                </a:moveTo>
                <a:lnTo>
                  <a:pt x="7865690" y="0"/>
                </a:lnTo>
                <a:lnTo>
                  <a:pt x="7865690" y="2261386"/>
                </a:lnTo>
                <a:lnTo>
                  <a:pt x="0" y="2261386"/>
                </a:lnTo>
                <a:lnTo>
                  <a:pt x="0" y="0"/>
                </a:lnTo>
                <a:close/>
              </a:path>
            </a:pathLst>
          </a:custGeom>
          <a:blipFill>
            <a:blip r:embed="rId3">
              <a:alphaModFix amt="48000"/>
            </a:blip>
            <a:stretch>
              <a:fillRect l="0" t="0" r="0" b="0"/>
            </a:stretch>
          </a:blipFill>
        </p:spPr>
      </p:sp>
      <p:grpSp>
        <p:nvGrpSpPr>
          <p:cNvPr name="Group 7" id="7"/>
          <p:cNvGrpSpPr/>
          <p:nvPr/>
        </p:nvGrpSpPr>
        <p:grpSpPr>
          <a:xfrm rot="0">
            <a:off x="10422309" y="8840669"/>
            <a:ext cx="7865691" cy="1190880"/>
            <a:chOff x="0" y="0"/>
            <a:chExt cx="2071622" cy="313647"/>
          </a:xfrm>
        </p:grpSpPr>
        <p:sp>
          <p:nvSpPr>
            <p:cNvPr name="Freeform 8" id="8"/>
            <p:cNvSpPr/>
            <p:nvPr/>
          </p:nvSpPr>
          <p:spPr>
            <a:xfrm flipH="false" flipV="false" rot="0">
              <a:off x="0" y="0"/>
              <a:ext cx="2071622" cy="313647"/>
            </a:xfrm>
            <a:custGeom>
              <a:avLst/>
              <a:gdLst/>
              <a:ahLst/>
              <a:cxnLst/>
              <a:rect r="r" b="b" t="t" l="l"/>
              <a:pathLst>
                <a:path h="313647" w="2071622">
                  <a:moveTo>
                    <a:pt x="0" y="0"/>
                  </a:moveTo>
                  <a:lnTo>
                    <a:pt x="2071622" y="0"/>
                  </a:lnTo>
                  <a:lnTo>
                    <a:pt x="2071622" y="313647"/>
                  </a:lnTo>
                  <a:lnTo>
                    <a:pt x="0" y="313647"/>
                  </a:lnTo>
                  <a:close/>
                </a:path>
              </a:pathLst>
            </a:custGeom>
            <a:solidFill>
              <a:srgbClr val="36534D"/>
            </a:solidFill>
            <a:ln w="19050" cap="sq">
              <a:solidFill>
                <a:srgbClr val="FFFFFF"/>
              </a:solidFill>
              <a:prstDash val="solid"/>
              <a:miter/>
            </a:ln>
          </p:spPr>
        </p:sp>
        <p:sp>
          <p:nvSpPr>
            <p:cNvPr name="TextBox 9" id="9"/>
            <p:cNvSpPr txBox="true"/>
            <p:nvPr/>
          </p:nvSpPr>
          <p:spPr>
            <a:xfrm>
              <a:off x="0" y="0"/>
              <a:ext cx="2071622" cy="313647"/>
            </a:xfrm>
            <a:prstGeom prst="rect">
              <a:avLst/>
            </a:prstGeom>
          </p:spPr>
          <p:txBody>
            <a:bodyPr anchor="ctr" rtlCol="false" tIns="50800" lIns="50800" bIns="50800" rIns="50800"/>
            <a:lstStyle/>
            <a:p>
              <a:pPr algn="ctr" marL="0" indent="0" lvl="0">
                <a:lnSpc>
                  <a:spcPts val="5150"/>
                </a:lnSpc>
                <a:spcBef>
                  <a:spcPct val="0"/>
                </a:spcBef>
              </a:pPr>
              <a:r>
                <a:rPr lang="en-US" sz="4292">
                  <a:solidFill>
                    <a:srgbClr val="F5FFF5"/>
                  </a:solidFill>
                  <a:latin typeface="Comic Sans Bold"/>
                </a:rPr>
                <a:t>Anurag Dubey</a:t>
              </a:r>
            </a:p>
          </p:txBody>
        </p:sp>
      </p:grpSp>
      <p:sp>
        <p:nvSpPr>
          <p:cNvPr name="Freeform 10" id="10"/>
          <p:cNvSpPr/>
          <p:nvPr/>
        </p:nvSpPr>
        <p:spPr>
          <a:xfrm flipH="false" flipV="false" rot="0">
            <a:off x="1773632" y="1139472"/>
            <a:ext cx="586255" cy="602592"/>
          </a:xfrm>
          <a:custGeom>
            <a:avLst/>
            <a:gdLst/>
            <a:ahLst/>
            <a:cxnLst/>
            <a:rect r="r" b="b" t="t" l="l"/>
            <a:pathLst>
              <a:path h="602592" w="586255">
                <a:moveTo>
                  <a:pt x="0" y="0"/>
                </a:moveTo>
                <a:lnTo>
                  <a:pt x="586254" y="0"/>
                </a:lnTo>
                <a:lnTo>
                  <a:pt x="586254" y="602592"/>
                </a:lnTo>
                <a:lnTo>
                  <a:pt x="0" y="602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1" id="11"/>
          <p:cNvGrpSpPr/>
          <p:nvPr/>
        </p:nvGrpSpPr>
        <p:grpSpPr>
          <a:xfrm rot="0">
            <a:off x="1474379" y="5888211"/>
            <a:ext cx="2295842" cy="565612"/>
            <a:chOff x="0" y="0"/>
            <a:chExt cx="604666" cy="148968"/>
          </a:xfrm>
        </p:grpSpPr>
        <p:sp>
          <p:nvSpPr>
            <p:cNvPr name="Freeform 12" id="12"/>
            <p:cNvSpPr/>
            <p:nvPr/>
          </p:nvSpPr>
          <p:spPr>
            <a:xfrm flipH="false" flipV="false" rot="0">
              <a:off x="0" y="0"/>
              <a:ext cx="604666" cy="148968"/>
            </a:xfrm>
            <a:custGeom>
              <a:avLst/>
              <a:gdLst/>
              <a:ahLst/>
              <a:cxnLst/>
              <a:rect r="r" b="b" t="t" l="l"/>
              <a:pathLst>
                <a:path h="148968" w="604666">
                  <a:moveTo>
                    <a:pt x="0" y="0"/>
                  </a:moveTo>
                  <a:lnTo>
                    <a:pt x="604666" y="0"/>
                  </a:lnTo>
                  <a:lnTo>
                    <a:pt x="604666" y="148968"/>
                  </a:lnTo>
                  <a:lnTo>
                    <a:pt x="0" y="148968"/>
                  </a:lnTo>
                  <a:close/>
                </a:path>
              </a:pathLst>
            </a:custGeom>
            <a:solidFill>
              <a:srgbClr val="222920"/>
            </a:solidFill>
          </p:spPr>
        </p:sp>
        <p:sp>
          <p:nvSpPr>
            <p:cNvPr name="TextBox 13" id="13"/>
            <p:cNvSpPr txBox="true"/>
            <p:nvPr/>
          </p:nvSpPr>
          <p:spPr>
            <a:xfrm>
              <a:off x="0" y="-19050"/>
              <a:ext cx="604666" cy="168018"/>
            </a:xfrm>
            <a:prstGeom prst="rect">
              <a:avLst/>
            </a:prstGeom>
          </p:spPr>
          <p:txBody>
            <a:bodyPr anchor="ctr" rtlCol="false" tIns="50800" lIns="50800" bIns="50800" rIns="50800"/>
            <a:lstStyle/>
            <a:p>
              <a:pPr algn="ctr">
                <a:lnSpc>
                  <a:spcPts val="2750"/>
                </a:lnSpc>
              </a:pPr>
            </a:p>
          </p:txBody>
        </p:sp>
      </p:grpSp>
      <p:grpSp>
        <p:nvGrpSpPr>
          <p:cNvPr name="Group 14" id="14"/>
          <p:cNvGrpSpPr/>
          <p:nvPr/>
        </p:nvGrpSpPr>
        <p:grpSpPr>
          <a:xfrm rot="0">
            <a:off x="3770221" y="5888211"/>
            <a:ext cx="2291657" cy="565612"/>
            <a:chOff x="0" y="0"/>
            <a:chExt cx="603564" cy="148968"/>
          </a:xfrm>
        </p:grpSpPr>
        <p:sp>
          <p:nvSpPr>
            <p:cNvPr name="Freeform 15" id="15"/>
            <p:cNvSpPr/>
            <p:nvPr/>
          </p:nvSpPr>
          <p:spPr>
            <a:xfrm flipH="false" flipV="false" rot="0">
              <a:off x="0" y="0"/>
              <a:ext cx="603564" cy="148968"/>
            </a:xfrm>
            <a:custGeom>
              <a:avLst/>
              <a:gdLst/>
              <a:ahLst/>
              <a:cxnLst/>
              <a:rect r="r" b="b" t="t" l="l"/>
              <a:pathLst>
                <a:path h="148968" w="603564">
                  <a:moveTo>
                    <a:pt x="0" y="0"/>
                  </a:moveTo>
                  <a:lnTo>
                    <a:pt x="603564" y="0"/>
                  </a:lnTo>
                  <a:lnTo>
                    <a:pt x="603564" y="148968"/>
                  </a:lnTo>
                  <a:lnTo>
                    <a:pt x="0" y="148968"/>
                  </a:lnTo>
                  <a:close/>
                </a:path>
              </a:pathLst>
            </a:custGeom>
            <a:solidFill>
              <a:srgbClr val="2A443F"/>
            </a:solidFill>
          </p:spPr>
        </p:sp>
        <p:sp>
          <p:nvSpPr>
            <p:cNvPr name="TextBox 16" id="16"/>
            <p:cNvSpPr txBox="true"/>
            <p:nvPr/>
          </p:nvSpPr>
          <p:spPr>
            <a:xfrm>
              <a:off x="0" y="-19050"/>
              <a:ext cx="603564" cy="168018"/>
            </a:xfrm>
            <a:prstGeom prst="rect">
              <a:avLst/>
            </a:prstGeom>
          </p:spPr>
          <p:txBody>
            <a:bodyPr anchor="ctr" rtlCol="false" tIns="50800" lIns="50800" bIns="50800" rIns="50800"/>
            <a:lstStyle/>
            <a:p>
              <a:pPr algn="ctr">
                <a:lnSpc>
                  <a:spcPts val="2750"/>
                </a:lnSpc>
              </a:pPr>
            </a:p>
          </p:txBody>
        </p:sp>
      </p:grpSp>
      <p:grpSp>
        <p:nvGrpSpPr>
          <p:cNvPr name="Group 17" id="17"/>
          <p:cNvGrpSpPr/>
          <p:nvPr/>
        </p:nvGrpSpPr>
        <p:grpSpPr>
          <a:xfrm rot="0">
            <a:off x="6061878" y="5888211"/>
            <a:ext cx="2169246" cy="565612"/>
            <a:chOff x="0" y="0"/>
            <a:chExt cx="571324" cy="148968"/>
          </a:xfrm>
        </p:grpSpPr>
        <p:sp>
          <p:nvSpPr>
            <p:cNvPr name="Freeform 18" id="18"/>
            <p:cNvSpPr/>
            <p:nvPr/>
          </p:nvSpPr>
          <p:spPr>
            <a:xfrm flipH="false" flipV="false" rot="0">
              <a:off x="0" y="0"/>
              <a:ext cx="571324" cy="148968"/>
            </a:xfrm>
            <a:custGeom>
              <a:avLst/>
              <a:gdLst/>
              <a:ahLst/>
              <a:cxnLst/>
              <a:rect r="r" b="b" t="t" l="l"/>
              <a:pathLst>
                <a:path h="148968" w="571324">
                  <a:moveTo>
                    <a:pt x="0" y="0"/>
                  </a:moveTo>
                  <a:lnTo>
                    <a:pt x="571324" y="0"/>
                  </a:lnTo>
                  <a:lnTo>
                    <a:pt x="571324" y="148968"/>
                  </a:lnTo>
                  <a:lnTo>
                    <a:pt x="0" y="148968"/>
                  </a:lnTo>
                  <a:close/>
                </a:path>
              </a:pathLst>
            </a:custGeom>
            <a:solidFill>
              <a:srgbClr val="45605A"/>
            </a:solidFill>
          </p:spPr>
        </p:sp>
        <p:sp>
          <p:nvSpPr>
            <p:cNvPr name="TextBox 19" id="19"/>
            <p:cNvSpPr txBox="true"/>
            <p:nvPr/>
          </p:nvSpPr>
          <p:spPr>
            <a:xfrm>
              <a:off x="0" y="-19050"/>
              <a:ext cx="571324" cy="168018"/>
            </a:xfrm>
            <a:prstGeom prst="rect">
              <a:avLst/>
            </a:prstGeom>
          </p:spPr>
          <p:txBody>
            <a:bodyPr anchor="ctr" rtlCol="false" tIns="50800" lIns="50800" bIns="50800" rIns="50800"/>
            <a:lstStyle/>
            <a:p>
              <a:pPr algn="ctr">
                <a:lnSpc>
                  <a:spcPts val="2750"/>
                </a:lnSpc>
              </a:pPr>
            </a:p>
          </p:txBody>
        </p:sp>
      </p:grpSp>
      <p:sp>
        <p:nvSpPr>
          <p:cNvPr name="Freeform 20" id="20"/>
          <p:cNvSpPr/>
          <p:nvPr/>
        </p:nvSpPr>
        <p:spPr>
          <a:xfrm flipH="false" flipV="false" rot="0">
            <a:off x="3551146" y="164094"/>
            <a:ext cx="9695925" cy="8676575"/>
          </a:xfrm>
          <a:custGeom>
            <a:avLst/>
            <a:gdLst/>
            <a:ahLst/>
            <a:cxnLst/>
            <a:rect r="r" b="b" t="t" l="l"/>
            <a:pathLst>
              <a:path h="8676575" w="9695925">
                <a:moveTo>
                  <a:pt x="0" y="0"/>
                </a:moveTo>
                <a:lnTo>
                  <a:pt x="9695925" y="0"/>
                </a:lnTo>
                <a:lnTo>
                  <a:pt x="9695925" y="8676575"/>
                </a:lnTo>
                <a:lnTo>
                  <a:pt x="0" y="8676575"/>
                </a:lnTo>
                <a:lnTo>
                  <a:pt x="0" y="0"/>
                </a:lnTo>
                <a:close/>
              </a:path>
            </a:pathLst>
          </a:custGeom>
          <a:blipFill>
            <a:blip r:embed="rId6"/>
            <a:stretch>
              <a:fillRect l="0" t="-3820" r="-571" b="-8566"/>
            </a:stretch>
          </a:blipFill>
        </p:spPr>
      </p:sp>
      <p:sp>
        <p:nvSpPr>
          <p:cNvPr name="Freeform 21" id="21"/>
          <p:cNvSpPr/>
          <p:nvPr/>
        </p:nvSpPr>
        <p:spPr>
          <a:xfrm flipH="false" flipV="false" rot="0">
            <a:off x="11105087" y="9043848"/>
            <a:ext cx="926509" cy="926509"/>
          </a:xfrm>
          <a:custGeom>
            <a:avLst/>
            <a:gdLst/>
            <a:ahLst/>
            <a:cxnLst/>
            <a:rect r="r" b="b" t="t" l="l"/>
            <a:pathLst>
              <a:path h="926509" w="926509">
                <a:moveTo>
                  <a:pt x="0" y="0"/>
                </a:moveTo>
                <a:lnTo>
                  <a:pt x="926509" y="0"/>
                </a:lnTo>
                <a:lnTo>
                  <a:pt x="926509" y="926509"/>
                </a:lnTo>
                <a:lnTo>
                  <a:pt x="0" y="9265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228235" y="2144723"/>
            <a:ext cx="3058488" cy="1720399"/>
          </a:xfrm>
          <a:custGeom>
            <a:avLst/>
            <a:gdLst/>
            <a:ahLst/>
            <a:cxnLst/>
            <a:rect r="r" b="b" t="t" l="l"/>
            <a:pathLst>
              <a:path h="1720399" w="3058488">
                <a:moveTo>
                  <a:pt x="0" y="0"/>
                </a:moveTo>
                <a:lnTo>
                  <a:pt x="3058488" y="0"/>
                </a:lnTo>
                <a:lnTo>
                  <a:pt x="3058488" y="1720400"/>
                </a:lnTo>
                <a:lnTo>
                  <a:pt x="0" y="1720400"/>
                </a:lnTo>
                <a:lnTo>
                  <a:pt x="0" y="0"/>
                </a:lnTo>
                <a:close/>
              </a:path>
            </a:pathLst>
          </a:custGeom>
          <a:blipFill>
            <a:blip r:embed="rId9"/>
            <a:stretch>
              <a:fillRect l="0" t="-39223" r="0" b="-39223"/>
            </a:stretch>
          </a:blipFill>
        </p:spPr>
      </p:sp>
      <p:sp>
        <p:nvSpPr>
          <p:cNvPr name="Freeform 23" id="23"/>
          <p:cNvSpPr/>
          <p:nvPr/>
        </p:nvSpPr>
        <p:spPr>
          <a:xfrm flipH="false" flipV="false" rot="0">
            <a:off x="654579" y="5068242"/>
            <a:ext cx="2238105" cy="2205551"/>
          </a:xfrm>
          <a:custGeom>
            <a:avLst/>
            <a:gdLst/>
            <a:ahLst/>
            <a:cxnLst/>
            <a:rect r="r" b="b" t="t" l="l"/>
            <a:pathLst>
              <a:path h="2205551" w="2238105">
                <a:moveTo>
                  <a:pt x="0" y="0"/>
                </a:moveTo>
                <a:lnTo>
                  <a:pt x="2238105" y="0"/>
                </a:lnTo>
                <a:lnTo>
                  <a:pt x="2238105" y="2205551"/>
                </a:lnTo>
                <a:lnTo>
                  <a:pt x="0" y="22055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635176" y="7741260"/>
            <a:ext cx="2198818" cy="2198818"/>
          </a:xfrm>
          <a:custGeom>
            <a:avLst/>
            <a:gdLst/>
            <a:ahLst/>
            <a:cxnLst/>
            <a:rect r="r" b="b" t="t" l="l"/>
            <a:pathLst>
              <a:path h="2198818" w="2198818">
                <a:moveTo>
                  <a:pt x="0" y="0"/>
                </a:moveTo>
                <a:lnTo>
                  <a:pt x="2198818" y="0"/>
                </a:lnTo>
                <a:lnTo>
                  <a:pt x="2198818" y="2198818"/>
                </a:lnTo>
                <a:lnTo>
                  <a:pt x="0" y="21988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078369" y="1489039"/>
            <a:ext cx="9613960" cy="4232291"/>
          </a:xfrm>
          <a:custGeom>
            <a:avLst/>
            <a:gdLst/>
            <a:ahLst/>
            <a:cxnLst/>
            <a:rect r="r" b="b" t="t" l="l"/>
            <a:pathLst>
              <a:path h="4232291" w="9613960">
                <a:moveTo>
                  <a:pt x="0" y="0"/>
                </a:moveTo>
                <a:lnTo>
                  <a:pt x="9613960" y="0"/>
                </a:lnTo>
                <a:lnTo>
                  <a:pt x="9613960" y="4232291"/>
                </a:lnTo>
                <a:lnTo>
                  <a:pt x="0" y="4232291"/>
                </a:lnTo>
                <a:lnTo>
                  <a:pt x="0" y="0"/>
                </a:lnTo>
                <a:close/>
              </a:path>
            </a:pathLst>
          </a:custGeom>
          <a:blipFill>
            <a:blip r:embed="rId11"/>
            <a:stretch>
              <a:fillRect l="0" t="0" r="0" b="0"/>
            </a:stretch>
          </a:blipFill>
        </p:spPr>
      </p:sp>
      <p:sp>
        <p:nvSpPr>
          <p:cNvPr name="Freeform 22" id="22"/>
          <p:cNvSpPr/>
          <p:nvPr/>
        </p:nvSpPr>
        <p:spPr>
          <a:xfrm flipH="false" flipV="false" rot="0">
            <a:off x="4078369" y="6058310"/>
            <a:ext cx="6806432" cy="2443719"/>
          </a:xfrm>
          <a:custGeom>
            <a:avLst/>
            <a:gdLst/>
            <a:ahLst/>
            <a:cxnLst/>
            <a:rect r="r" b="b" t="t" l="l"/>
            <a:pathLst>
              <a:path h="2443719" w="6806432">
                <a:moveTo>
                  <a:pt x="0" y="0"/>
                </a:moveTo>
                <a:lnTo>
                  <a:pt x="6806432" y="0"/>
                </a:lnTo>
                <a:lnTo>
                  <a:pt x="6806432" y="2443719"/>
                </a:lnTo>
                <a:lnTo>
                  <a:pt x="0" y="2443719"/>
                </a:lnTo>
                <a:lnTo>
                  <a:pt x="0" y="0"/>
                </a:lnTo>
                <a:close/>
              </a:path>
            </a:pathLst>
          </a:custGeom>
          <a:blipFill>
            <a:blip r:embed="rId12"/>
            <a:stretch>
              <a:fillRect l="0" t="0" r="0" b="0"/>
            </a:stretch>
          </a:blipFill>
        </p:spPr>
      </p:sp>
      <p:sp>
        <p:nvSpPr>
          <p:cNvPr name="TextBox 23" id="23"/>
          <p:cNvSpPr txBox="true"/>
          <p:nvPr/>
        </p:nvSpPr>
        <p:spPr>
          <a:xfrm rot="0">
            <a:off x="3543146" y="833158"/>
            <a:ext cx="13737580" cy="991503"/>
          </a:xfrm>
          <a:prstGeom prst="rect">
            <a:avLst/>
          </a:prstGeom>
        </p:spPr>
        <p:txBody>
          <a:bodyPr anchor="t" rtlCol="false" tIns="0" lIns="0" bIns="0" rIns="0">
            <a:spAutoFit/>
          </a:bodyPr>
          <a:lstStyle/>
          <a:p>
            <a:pPr>
              <a:lnSpc>
                <a:spcPts val="4077"/>
              </a:lnSpc>
            </a:pPr>
            <a:r>
              <a:rPr lang="en-US" sz="2912" spc="93">
                <a:solidFill>
                  <a:srgbClr val="F5FFF5"/>
                </a:solidFill>
                <a:latin typeface="Black Mango 2 Bold"/>
              </a:rPr>
              <a:t>5. Which item was the most popular for each custom</a:t>
            </a:r>
            <a:r>
              <a:rPr lang="en-US" sz="2912" spc="93">
                <a:solidFill>
                  <a:srgbClr val="F5FFF5"/>
                </a:solidFill>
                <a:latin typeface="Black Mango 2 Bold"/>
              </a:rPr>
              <a:t>er?</a:t>
            </a:r>
          </a:p>
          <a:p>
            <a:pPr algn="l" marL="0" indent="0" lvl="0">
              <a:lnSpc>
                <a:spcPts val="407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078369" y="2000328"/>
            <a:ext cx="9795042" cy="3997241"/>
          </a:xfrm>
          <a:custGeom>
            <a:avLst/>
            <a:gdLst/>
            <a:ahLst/>
            <a:cxnLst/>
            <a:rect r="r" b="b" t="t" l="l"/>
            <a:pathLst>
              <a:path h="3997241" w="9795042">
                <a:moveTo>
                  <a:pt x="0" y="0"/>
                </a:moveTo>
                <a:lnTo>
                  <a:pt x="9795042" y="0"/>
                </a:lnTo>
                <a:lnTo>
                  <a:pt x="9795042" y="3997242"/>
                </a:lnTo>
                <a:lnTo>
                  <a:pt x="0" y="3997242"/>
                </a:lnTo>
                <a:lnTo>
                  <a:pt x="0" y="0"/>
                </a:lnTo>
                <a:close/>
              </a:path>
            </a:pathLst>
          </a:custGeom>
          <a:blipFill>
            <a:blip r:embed="rId11"/>
            <a:stretch>
              <a:fillRect l="0" t="0" r="0" b="0"/>
            </a:stretch>
          </a:blipFill>
        </p:spPr>
      </p:sp>
      <p:sp>
        <p:nvSpPr>
          <p:cNvPr name="Freeform 22" id="22"/>
          <p:cNvSpPr/>
          <p:nvPr/>
        </p:nvSpPr>
        <p:spPr>
          <a:xfrm flipH="false" flipV="false" rot="0">
            <a:off x="4078369" y="6298958"/>
            <a:ext cx="5833586" cy="2310100"/>
          </a:xfrm>
          <a:custGeom>
            <a:avLst/>
            <a:gdLst/>
            <a:ahLst/>
            <a:cxnLst/>
            <a:rect r="r" b="b" t="t" l="l"/>
            <a:pathLst>
              <a:path h="2310100" w="5833586">
                <a:moveTo>
                  <a:pt x="0" y="0"/>
                </a:moveTo>
                <a:lnTo>
                  <a:pt x="5833586" y="0"/>
                </a:lnTo>
                <a:lnTo>
                  <a:pt x="5833586" y="2310100"/>
                </a:lnTo>
                <a:lnTo>
                  <a:pt x="0" y="2310100"/>
                </a:lnTo>
                <a:lnTo>
                  <a:pt x="0" y="0"/>
                </a:lnTo>
                <a:close/>
              </a:path>
            </a:pathLst>
          </a:custGeom>
          <a:blipFill>
            <a:blip r:embed="rId12"/>
            <a:stretch>
              <a:fillRect l="0" t="0" r="0" b="0"/>
            </a:stretch>
          </a:blipFill>
        </p:spPr>
      </p:sp>
      <p:sp>
        <p:nvSpPr>
          <p:cNvPr name="TextBox 23" id="23"/>
          <p:cNvSpPr txBox="true"/>
          <p:nvPr/>
        </p:nvSpPr>
        <p:spPr>
          <a:xfrm rot="0">
            <a:off x="3521720" y="715012"/>
            <a:ext cx="13737580" cy="1500429"/>
          </a:xfrm>
          <a:prstGeom prst="rect">
            <a:avLst/>
          </a:prstGeom>
        </p:spPr>
        <p:txBody>
          <a:bodyPr anchor="t" rtlCol="false" tIns="0" lIns="0" bIns="0" rIns="0">
            <a:spAutoFit/>
          </a:bodyPr>
          <a:lstStyle/>
          <a:p>
            <a:pPr>
              <a:lnSpc>
                <a:spcPts val="4077"/>
              </a:lnSpc>
            </a:pPr>
            <a:r>
              <a:rPr lang="en-US" sz="2912" spc="93">
                <a:solidFill>
                  <a:srgbClr val="F5FFF5"/>
                </a:solidFill>
                <a:latin typeface="Black Mango 2 Bold"/>
              </a:rPr>
              <a:t>6. Which item was purchased first by the customer after they became a memb</a:t>
            </a:r>
            <a:r>
              <a:rPr lang="en-US" sz="2912" spc="93">
                <a:solidFill>
                  <a:srgbClr val="F5FFF5"/>
                </a:solidFill>
                <a:latin typeface="Black Mango 2 Bold"/>
              </a:rPr>
              <a:t>er?</a:t>
            </a:r>
          </a:p>
          <a:p>
            <a:pPr algn="l" marL="0" indent="0" lvl="0">
              <a:lnSpc>
                <a:spcPts val="407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078369" y="1824661"/>
            <a:ext cx="10070644" cy="3943400"/>
          </a:xfrm>
          <a:custGeom>
            <a:avLst/>
            <a:gdLst/>
            <a:ahLst/>
            <a:cxnLst/>
            <a:rect r="r" b="b" t="t" l="l"/>
            <a:pathLst>
              <a:path h="3943400" w="10070644">
                <a:moveTo>
                  <a:pt x="0" y="0"/>
                </a:moveTo>
                <a:lnTo>
                  <a:pt x="10070644" y="0"/>
                </a:lnTo>
                <a:lnTo>
                  <a:pt x="10070644" y="3943400"/>
                </a:lnTo>
                <a:lnTo>
                  <a:pt x="0" y="3943400"/>
                </a:lnTo>
                <a:lnTo>
                  <a:pt x="0" y="0"/>
                </a:lnTo>
                <a:close/>
              </a:path>
            </a:pathLst>
          </a:custGeom>
          <a:blipFill>
            <a:blip r:embed="rId11"/>
            <a:stretch>
              <a:fillRect l="0" t="0" r="0" b="0"/>
            </a:stretch>
          </a:blipFill>
        </p:spPr>
      </p:sp>
      <p:sp>
        <p:nvSpPr>
          <p:cNvPr name="Freeform 22" id="22"/>
          <p:cNvSpPr/>
          <p:nvPr/>
        </p:nvSpPr>
        <p:spPr>
          <a:xfrm flipH="false" flipV="false" rot="0">
            <a:off x="4078369" y="6087599"/>
            <a:ext cx="5862781" cy="2613529"/>
          </a:xfrm>
          <a:custGeom>
            <a:avLst/>
            <a:gdLst/>
            <a:ahLst/>
            <a:cxnLst/>
            <a:rect r="r" b="b" t="t" l="l"/>
            <a:pathLst>
              <a:path h="2613529" w="5862781">
                <a:moveTo>
                  <a:pt x="0" y="0"/>
                </a:moveTo>
                <a:lnTo>
                  <a:pt x="5862782" y="0"/>
                </a:lnTo>
                <a:lnTo>
                  <a:pt x="5862782" y="2613529"/>
                </a:lnTo>
                <a:lnTo>
                  <a:pt x="0" y="2613529"/>
                </a:lnTo>
                <a:lnTo>
                  <a:pt x="0" y="0"/>
                </a:lnTo>
                <a:close/>
              </a:path>
            </a:pathLst>
          </a:custGeom>
          <a:blipFill>
            <a:blip r:embed="rId12"/>
            <a:stretch>
              <a:fillRect l="0" t="0" r="0" b="0"/>
            </a:stretch>
          </a:blipFill>
        </p:spPr>
      </p:sp>
      <p:sp>
        <p:nvSpPr>
          <p:cNvPr name="TextBox 23" id="23"/>
          <p:cNvSpPr txBox="true"/>
          <p:nvPr/>
        </p:nvSpPr>
        <p:spPr>
          <a:xfrm rot="0">
            <a:off x="3543146" y="673653"/>
            <a:ext cx="14339621" cy="1573622"/>
          </a:xfrm>
          <a:prstGeom prst="rect">
            <a:avLst/>
          </a:prstGeom>
        </p:spPr>
        <p:txBody>
          <a:bodyPr anchor="t" rtlCol="false" tIns="0" lIns="0" bIns="0" rIns="0">
            <a:spAutoFit/>
          </a:bodyPr>
          <a:lstStyle/>
          <a:p>
            <a:pPr>
              <a:lnSpc>
                <a:spcPts val="4255"/>
              </a:lnSpc>
            </a:pPr>
            <a:r>
              <a:rPr lang="en-US" sz="3039" spc="97">
                <a:solidFill>
                  <a:srgbClr val="F5FFF5"/>
                </a:solidFill>
                <a:latin typeface="Black Mango 2 Bold"/>
              </a:rPr>
              <a:t>7. Which item was purchased just before the customer became a memb</a:t>
            </a:r>
            <a:r>
              <a:rPr lang="en-US" sz="3039" spc="97">
                <a:solidFill>
                  <a:srgbClr val="F5FFF5"/>
                </a:solidFill>
                <a:latin typeface="Black Mango 2 Bold"/>
              </a:rPr>
              <a:t>er?</a:t>
            </a:r>
          </a:p>
          <a:p>
            <a:pPr algn="l" marL="0" indent="0" lvl="0">
              <a:lnSpc>
                <a:spcPts val="425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3674820" y="1854929"/>
            <a:ext cx="9878064" cy="3822381"/>
          </a:xfrm>
          <a:custGeom>
            <a:avLst/>
            <a:gdLst/>
            <a:ahLst/>
            <a:cxnLst/>
            <a:rect r="r" b="b" t="t" l="l"/>
            <a:pathLst>
              <a:path h="3822381" w="9878064">
                <a:moveTo>
                  <a:pt x="0" y="0"/>
                </a:moveTo>
                <a:lnTo>
                  <a:pt x="9878064" y="0"/>
                </a:lnTo>
                <a:lnTo>
                  <a:pt x="9878064" y="3822381"/>
                </a:lnTo>
                <a:lnTo>
                  <a:pt x="0" y="3822381"/>
                </a:lnTo>
                <a:lnTo>
                  <a:pt x="0" y="0"/>
                </a:lnTo>
                <a:close/>
              </a:path>
            </a:pathLst>
          </a:custGeom>
          <a:blipFill>
            <a:blip r:embed="rId11"/>
            <a:stretch>
              <a:fillRect l="0" t="0" r="0" b="0"/>
            </a:stretch>
          </a:blipFill>
        </p:spPr>
      </p:sp>
      <p:sp>
        <p:nvSpPr>
          <p:cNvPr name="Freeform 22" id="22"/>
          <p:cNvSpPr/>
          <p:nvPr/>
        </p:nvSpPr>
        <p:spPr>
          <a:xfrm flipH="false" flipV="false" rot="0">
            <a:off x="3674820" y="6087599"/>
            <a:ext cx="8210905" cy="2521459"/>
          </a:xfrm>
          <a:custGeom>
            <a:avLst/>
            <a:gdLst/>
            <a:ahLst/>
            <a:cxnLst/>
            <a:rect r="r" b="b" t="t" l="l"/>
            <a:pathLst>
              <a:path h="2521459" w="8210905">
                <a:moveTo>
                  <a:pt x="0" y="0"/>
                </a:moveTo>
                <a:lnTo>
                  <a:pt x="8210904" y="0"/>
                </a:lnTo>
                <a:lnTo>
                  <a:pt x="8210904" y="2521459"/>
                </a:lnTo>
                <a:lnTo>
                  <a:pt x="0" y="2521459"/>
                </a:lnTo>
                <a:lnTo>
                  <a:pt x="0" y="0"/>
                </a:lnTo>
                <a:close/>
              </a:path>
            </a:pathLst>
          </a:custGeom>
          <a:blipFill>
            <a:blip r:embed="rId12"/>
            <a:stretch>
              <a:fillRect l="0" t="0" r="0" b="0"/>
            </a:stretch>
          </a:blipFill>
        </p:spPr>
      </p:sp>
      <p:sp>
        <p:nvSpPr>
          <p:cNvPr name="TextBox 23" id="23"/>
          <p:cNvSpPr txBox="true"/>
          <p:nvPr/>
        </p:nvSpPr>
        <p:spPr>
          <a:xfrm rot="0">
            <a:off x="3521720" y="509136"/>
            <a:ext cx="13737580" cy="991503"/>
          </a:xfrm>
          <a:prstGeom prst="rect">
            <a:avLst/>
          </a:prstGeom>
        </p:spPr>
        <p:txBody>
          <a:bodyPr anchor="t" rtlCol="false" tIns="0" lIns="0" bIns="0" rIns="0">
            <a:spAutoFit/>
          </a:bodyPr>
          <a:lstStyle/>
          <a:p>
            <a:pPr algn="l" marL="0" indent="0" lvl="0">
              <a:lnSpc>
                <a:spcPts val="4077"/>
              </a:lnSpc>
              <a:spcBef>
                <a:spcPct val="0"/>
              </a:spcBef>
            </a:pPr>
            <a:r>
              <a:rPr lang="en-US" sz="2912" spc="93">
                <a:solidFill>
                  <a:srgbClr val="F5FFF5"/>
                </a:solidFill>
                <a:latin typeface="Black Mango 2 Bold"/>
              </a:rPr>
              <a:t>8. What is the total items and amount spent for each member before they became a member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3674820" y="1824661"/>
            <a:ext cx="9586606" cy="3986713"/>
          </a:xfrm>
          <a:custGeom>
            <a:avLst/>
            <a:gdLst/>
            <a:ahLst/>
            <a:cxnLst/>
            <a:rect r="r" b="b" t="t" l="l"/>
            <a:pathLst>
              <a:path h="3986713" w="9586606">
                <a:moveTo>
                  <a:pt x="0" y="0"/>
                </a:moveTo>
                <a:lnTo>
                  <a:pt x="9586606" y="0"/>
                </a:lnTo>
                <a:lnTo>
                  <a:pt x="9586606" y="3986713"/>
                </a:lnTo>
                <a:lnTo>
                  <a:pt x="0" y="3986713"/>
                </a:lnTo>
                <a:lnTo>
                  <a:pt x="0" y="0"/>
                </a:lnTo>
                <a:close/>
              </a:path>
            </a:pathLst>
          </a:custGeom>
          <a:blipFill>
            <a:blip r:embed="rId11"/>
            <a:stretch>
              <a:fillRect l="0" t="0" r="0" b="0"/>
            </a:stretch>
          </a:blipFill>
        </p:spPr>
      </p:sp>
      <p:sp>
        <p:nvSpPr>
          <p:cNvPr name="Freeform 22" id="22"/>
          <p:cNvSpPr/>
          <p:nvPr/>
        </p:nvSpPr>
        <p:spPr>
          <a:xfrm flipH="false" flipV="false" rot="0">
            <a:off x="3713609" y="5997570"/>
            <a:ext cx="5430391" cy="2691167"/>
          </a:xfrm>
          <a:custGeom>
            <a:avLst/>
            <a:gdLst/>
            <a:ahLst/>
            <a:cxnLst/>
            <a:rect r="r" b="b" t="t" l="l"/>
            <a:pathLst>
              <a:path h="2691167" w="5430391">
                <a:moveTo>
                  <a:pt x="0" y="0"/>
                </a:moveTo>
                <a:lnTo>
                  <a:pt x="5430391" y="0"/>
                </a:lnTo>
                <a:lnTo>
                  <a:pt x="5430391" y="2691167"/>
                </a:lnTo>
                <a:lnTo>
                  <a:pt x="0" y="2691167"/>
                </a:lnTo>
                <a:lnTo>
                  <a:pt x="0" y="0"/>
                </a:lnTo>
                <a:close/>
              </a:path>
            </a:pathLst>
          </a:custGeom>
          <a:blipFill>
            <a:blip r:embed="rId12"/>
            <a:stretch>
              <a:fillRect l="0" t="0" r="0" b="0"/>
            </a:stretch>
          </a:blipFill>
        </p:spPr>
      </p:sp>
      <p:sp>
        <p:nvSpPr>
          <p:cNvPr name="TextBox 23" id="23"/>
          <p:cNvSpPr txBox="true"/>
          <p:nvPr/>
        </p:nvSpPr>
        <p:spPr>
          <a:xfrm rot="0">
            <a:off x="3521720" y="499611"/>
            <a:ext cx="14361047" cy="1575888"/>
          </a:xfrm>
          <a:prstGeom prst="rect">
            <a:avLst/>
          </a:prstGeom>
        </p:spPr>
        <p:txBody>
          <a:bodyPr anchor="t" rtlCol="false" tIns="0" lIns="0" bIns="0" rIns="0">
            <a:spAutoFit/>
          </a:bodyPr>
          <a:lstStyle/>
          <a:p>
            <a:pPr>
              <a:lnSpc>
                <a:spcPts val="4262"/>
              </a:lnSpc>
            </a:pPr>
            <a:r>
              <a:rPr lang="en-US" sz="3044" spc="97">
                <a:solidFill>
                  <a:srgbClr val="F5FFF5"/>
                </a:solidFill>
                <a:latin typeface="Black Mango 2 Bold"/>
              </a:rPr>
              <a:t>9. If each $1 spent equates to 10 points and sushi has a 2x points multiplier - how many points would each customer have?</a:t>
            </a:r>
          </a:p>
          <a:p>
            <a:pPr algn="l" marL="0" indent="0" lvl="0">
              <a:lnSpc>
                <a:spcPts val="426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888528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893164" y="8985607"/>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480378" y="9033231"/>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3674820" y="1824661"/>
            <a:ext cx="10726420" cy="3943400"/>
          </a:xfrm>
          <a:custGeom>
            <a:avLst/>
            <a:gdLst/>
            <a:ahLst/>
            <a:cxnLst/>
            <a:rect r="r" b="b" t="t" l="l"/>
            <a:pathLst>
              <a:path h="3943400" w="10726420">
                <a:moveTo>
                  <a:pt x="0" y="0"/>
                </a:moveTo>
                <a:lnTo>
                  <a:pt x="10726420" y="0"/>
                </a:lnTo>
                <a:lnTo>
                  <a:pt x="10726420" y="3943400"/>
                </a:lnTo>
                <a:lnTo>
                  <a:pt x="0" y="3943400"/>
                </a:lnTo>
                <a:lnTo>
                  <a:pt x="0" y="0"/>
                </a:lnTo>
                <a:close/>
              </a:path>
            </a:pathLst>
          </a:custGeom>
          <a:blipFill>
            <a:blip r:embed="rId11"/>
            <a:stretch>
              <a:fillRect l="0" t="0" r="0" b="-8103"/>
            </a:stretch>
          </a:blipFill>
        </p:spPr>
      </p:sp>
      <p:sp>
        <p:nvSpPr>
          <p:cNvPr name="Freeform 22" id="22"/>
          <p:cNvSpPr/>
          <p:nvPr/>
        </p:nvSpPr>
        <p:spPr>
          <a:xfrm flipH="false" flipV="false" rot="0">
            <a:off x="3674820" y="6056582"/>
            <a:ext cx="5363210" cy="2342013"/>
          </a:xfrm>
          <a:custGeom>
            <a:avLst/>
            <a:gdLst/>
            <a:ahLst/>
            <a:cxnLst/>
            <a:rect r="r" b="b" t="t" l="l"/>
            <a:pathLst>
              <a:path h="2342013" w="5363210">
                <a:moveTo>
                  <a:pt x="0" y="0"/>
                </a:moveTo>
                <a:lnTo>
                  <a:pt x="5363210" y="0"/>
                </a:lnTo>
                <a:lnTo>
                  <a:pt x="5363210" y="2342013"/>
                </a:lnTo>
                <a:lnTo>
                  <a:pt x="0" y="2342013"/>
                </a:lnTo>
                <a:lnTo>
                  <a:pt x="0" y="0"/>
                </a:lnTo>
                <a:close/>
              </a:path>
            </a:pathLst>
          </a:custGeom>
          <a:blipFill>
            <a:blip r:embed="rId12"/>
            <a:stretch>
              <a:fillRect l="0" t="0" r="0" b="0"/>
            </a:stretch>
          </a:blipFill>
        </p:spPr>
      </p:sp>
      <p:sp>
        <p:nvSpPr>
          <p:cNvPr name="TextBox 23" id="23"/>
          <p:cNvSpPr txBox="true"/>
          <p:nvPr/>
        </p:nvSpPr>
        <p:spPr>
          <a:xfrm rot="0">
            <a:off x="3521720" y="509136"/>
            <a:ext cx="13504870" cy="1552750"/>
          </a:xfrm>
          <a:prstGeom prst="rect">
            <a:avLst/>
          </a:prstGeom>
        </p:spPr>
        <p:txBody>
          <a:bodyPr anchor="t" rtlCol="false" tIns="0" lIns="0" bIns="0" rIns="0">
            <a:spAutoFit/>
          </a:bodyPr>
          <a:lstStyle/>
          <a:p>
            <a:pPr>
              <a:lnSpc>
                <a:spcPts val="3140"/>
              </a:lnSpc>
            </a:pPr>
            <a:r>
              <a:rPr lang="en-US" sz="2243" spc="71">
                <a:solidFill>
                  <a:srgbClr val="F5FFF5"/>
                </a:solidFill>
                <a:latin typeface="Black Mango 2 Bold"/>
              </a:rPr>
              <a:t>10. In the first week after a customer joins the program (including their join date) they earn 2x points on all items, not just sushi - how many points do customer A and B have at the end of January?</a:t>
            </a:r>
          </a:p>
          <a:p>
            <a:pPr algn="l" marL="0" indent="0" lvl="0">
              <a:lnSpc>
                <a:spcPts val="31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06039" y="0"/>
            <a:ext cx="2778155" cy="10287000"/>
            <a:chOff x="0" y="0"/>
            <a:chExt cx="731695" cy="2709333"/>
          </a:xfrm>
        </p:grpSpPr>
        <p:sp>
          <p:nvSpPr>
            <p:cNvPr name="Freeform 4" id="4"/>
            <p:cNvSpPr/>
            <p:nvPr/>
          </p:nvSpPr>
          <p:spPr>
            <a:xfrm flipH="false" flipV="false" rot="0">
              <a:off x="0" y="0"/>
              <a:ext cx="731695" cy="2709333"/>
            </a:xfrm>
            <a:custGeom>
              <a:avLst/>
              <a:gdLst/>
              <a:ahLst/>
              <a:cxnLst/>
              <a:rect r="r" b="b" t="t" l="l"/>
              <a:pathLst>
                <a:path h="2709333" w="731695">
                  <a:moveTo>
                    <a:pt x="0" y="0"/>
                  </a:moveTo>
                  <a:lnTo>
                    <a:pt x="731695" y="0"/>
                  </a:lnTo>
                  <a:lnTo>
                    <a:pt x="731695" y="2709333"/>
                  </a:lnTo>
                  <a:lnTo>
                    <a:pt x="0" y="2709333"/>
                  </a:lnTo>
                  <a:close/>
                </a:path>
              </a:pathLst>
            </a:custGeom>
            <a:solidFill>
              <a:srgbClr val="BBCBCD"/>
            </a:solidFill>
          </p:spPr>
        </p:sp>
        <p:sp>
          <p:nvSpPr>
            <p:cNvPr name="TextBox 5" id="5"/>
            <p:cNvSpPr txBox="true"/>
            <p:nvPr/>
          </p:nvSpPr>
          <p:spPr>
            <a:xfrm>
              <a:off x="0" y="0"/>
              <a:ext cx="731695" cy="2709333"/>
            </a:xfrm>
            <a:prstGeom prst="rect">
              <a:avLst/>
            </a:prstGeom>
          </p:spPr>
          <p:txBody>
            <a:bodyPr anchor="ctr" rtlCol="false" tIns="50800" lIns="50800" bIns="50800" rIns="50800"/>
            <a:lstStyle/>
            <a:p>
              <a:pPr algn="ctr">
                <a:lnSpc>
                  <a:spcPts val="2750"/>
                </a:lnSpc>
              </a:pPr>
            </a:p>
          </p:txBody>
        </p:sp>
      </p:grpSp>
      <p:grpSp>
        <p:nvGrpSpPr>
          <p:cNvPr name="Group 6" id="6"/>
          <p:cNvGrpSpPr/>
          <p:nvPr/>
        </p:nvGrpSpPr>
        <p:grpSpPr>
          <a:xfrm rot="0">
            <a:off x="-185966" y="0"/>
            <a:ext cx="3083288" cy="10534497"/>
            <a:chOff x="0" y="0"/>
            <a:chExt cx="812059" cy="2774518"/>
          </a:xfrm>
        </p:grpSpPr>
        <p:sp>
          <p:nvSpPr>
            <p:cNvPr name="Freeform 7" id="7"/>
            <p:cNvSpPr/>
            <p:nvPr/>
          </p:nvSpPr>
          <p:spPr>
            <a:xfrm flipH="false" flipV="false" rot="0">
              <a:off x="0" y="0"/>
              <a:ext cx="812059" cy="2774518"/>
            </a:xfrm>
            <a:custGeom>
              <a:avLst/>
              <a:gdLst/>
              <a:ahLst/>
              <a:cxnLst/>
              <a:rect r="r" b="b" t="t" l="l"/>
              <a:pathLst>
                <a:path h="2774518" w="812059">
                  <a:moveTo>
                    <a:pt x="0" y="0"/>
                  </a:moveTo>
                  <a:lnTo>
                    <a:pt x="812059" y="0"/>
                  </a:lnTo>
                  <a:lnTo>
                    <a:pt x="812059" y="2774518"/>
                  </a:lnTo>
                  <a:lnTo>
                    <a:pt x="0" y="2774518"/>
                  </a:lnTo>
                  <a:close/>
                </a:path>
              </a:pathLst>
            </a:custGeom>
            <a:solidFill>
              <a:srgbClr val="2A443F"/>
            </a:solidFill>
          </p:spPr>
        </p:sp>
        <p:sp>
          <p:nvSpPr>
            <p:cNvPr name="TextBox 8" id="8"/>
            <p:cNvSpPr txBox="true"/>
            <p:nvPr/>
          </p:nvSpPr>
          <p:spPr>
            <a:xfrm>
              <a:off x="0" y="0"/>
              <a:ext cx="812059" cy="2774518"/>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10800000">
            <a:off x="3482406" y="6925769"/>
            <a:ext cx="8845920" cy="2543202"/>
          </a:xfrm>
          <a:custGeom>
            <a:avLst/>
            <a:gdLst/>
            <a:ahLst/>
            <a:cxnLst/>
            <a:rect r="r" b="b" t="t" l="l"/>
            <a:pathLst>
              <a:path h="2543202" w="8845920">
                <a:moveTo>
                  <a:pt x="0" y="0"/>
                </a:moveTo>
                <a:lnTo>
                  <a:pt x="8845920" y="0"/>
                </a:lnTo>
                <a:lnTo>
                  <a:pt x="8845920" y="2543202"/>
                </a:lnTo>
                <a:lnTo>
                  <a:pt x="0" y="2543202"/>
                </a:lnTo>
                <a:lnTo>
                  <a:pt x="0" y="0"/>
                </a:lnTo>
                <a:close/>
              </a:path>
            </a:pathLst>
          </a:custGeom>
          <a:blipFill>
            <a:blip r:embed="rId3">
              <a:alphaModFix amt="48000"/>
            </a:blip>
            <a:stretch>
              <a:fillRect l="0" t="0" r="0" b="0"/>
            </a:stretch>
          </a:blipFill>
        </p:spPr>
      </p:sp>
      <p:grpSp>
        <p:nvGrpSpPr>
          <p:cNvPr name="Group 10" id="10"/>
          <p:cNvGrpSpPr/>
          <p:nvPr/>
        </p:nvGrpSpPr>
        <p:grpSpPr>
          <a:xfrm rot="0">
            <a:off x="3729868" y="2423094"/>
            <a:ext cx="11735629" cy="5688310"/>
            <a:chOff x="0" y="0"/>
            <a:chExt cx="3555799" cy="1723511"/>
          </a:xfrm>
        </p:grpSpPr>
        <p:sp>
          <p:nvSpPr>
            <p:cNvPr name="Freeform 11" id="11"/>
            <p:cNvSpPr/>
            <p:nvPr/>
          </p:nvSpPr>
          <p:spPr>
            <a:xfrm flipH="false" flipV="false" rot="0">
              <a:off x="0" y="0"/>
              <a:ext cx="3555799" cy="1723511"/>
            </a:xfrm>
            <a:custGeom>
              <a:avLst/>
              <a:gdLst/>
              <a:ahLst/>
              <a:cxnLst/>
              <a:rect r="r" b="b" t="t" l="l"/>
              <a:pathLst>
                <a:path h="1723511" w="3555799">
                  <a:moveTo>
                    <a:pt x="0" y="0"/>
                  </a:moveTo>
                  <a:lnTo>
                    <a:pt x="3555799" y="0"/>
                  </a:lnTo>
                  <a:lnTo>
                    <a:pt x="3555799" y="1723511"/>
                  </a:lnTo>
                  <a:lnTo>
                    <a:pt x="0" y="1723511"/>
                  </a:lnTo>
                  <a:close/>
                </a:path>
              </a:pathLst>
            </a:custGeom>
            <a:solidFill>
              <a:srgbClr val="36534D"/>
            </a:solidFill>
            <a:ln w="19050" cap="sq">
              <a:solidFill>
                <a:srgbClr val="FFFFFF"/>
              </a:solidFill>
              <a:prstDash val="solid"/>
              <a:miter/>
            </a:ln>
          </p:spPr>
        </p:sp>
        <p:sp>
          <p:nvSpPr>
            <p:cNvPr name="TextBox 12" id="12"/>
            <p:cNvSpPr txBox="true"/>
            <p:nvPr/>
          </p:nvSpPr>
          <p:spPr>
            <a:xfrm>
              <a:off x="0" y="0"/>
              <a:ext cx="3555799" cy="1723511"/>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3" id="13"/>
          <p:cNvSpPr txBox="true"/>
          <p:nvPr/>
        </p:nvSpPr>
        <p:spPr>
          <a:xfrm rot="0">
            <a:off x="4095117" y="4339691"/>
            <a:ext cx="10918093" cy="2306130"/>
          </a:xfrm>
          <a:prstGeom prst="rect">
            <a:avLst/>
          </a:prstGeom>
        </p:spPr>
        <p:txBody>
          <a:bodyPr anchor="t" rtlCol="false" tIns="0" lIns="0" bIns="0" rIns="0">
            <a:spAutoFit/>
          </a:bodyPr>
          <a:lstStyle/>
          <a:p>
            <a:pPr>
              <a:lnSpc>
                <a:spcPts val="18840"/>
              </a:lnSpc>
              <a:spcBef>
                <a:spcPct val="0"/>
              </a:spcBef>
            </a:pPr>
            <a:r>
              <a:rPr lang="en-US" sz="13457" spc="430">
                <a:solidFill>
                  <a:srgbClr val="F5FFF5"/>
                </a:solidFill>
                <a:latin typeface="Black Mango 1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222920"/>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a:grpSpLocks noChangeAspect="true"/>
          </p:cNvGrpSpPr>
          <p:nvPr/>
        </p:nvGrpSpPr>
        <p:grpSpPr>
          <a:xfrm rot="0">
            <a:off x="10970641" y="2969641"/>
            <a:ext cx="6288659" cy="6288659"/>
            <a:chOff x="0" y="0"/>
            <a:chExt cx="13884457" cy="13884457"/>
          </a:xfrm>
        </p:grpSpPr>
        <p:sp>
          <p:nvSpPr>
            <p:cNvPr name="Freeform 6" id="6"/>
            <p:cNvSpPr/>
            <p:nvPr/>
          </p:nvSpPr>
          <p:spPr>
            <a:xfrm flipH="false" flipV="false" rot="0">
              <a:off x="0" y="0"/>
              <a:ext cx="13884456" cy="13884456"/>
            </a:xfrm>
            <a:custGeom>
              <a:avLst/>
              <a:gdLst/>
              <a:ahLst/>
              <a:cxnLst/>
              <a:rect r="r" b="b" t="t" l="l"/>
              <a:pathLst>
                <a:path h="13884456" w="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name="Freeform 7" id="7"/>
            <p:cNvSpPr/>
            <p:nvPr/>
          </p:nvSpPr>
          <p:spPr>
            <a:xfrm flipH="false" flipV="false" rot="0">
              <a:off x="84229" y="84229"/>
              <a:ext cx="13715998" cy="13715997"/>
            </a:xfrm>
            <a:custGeom>
              <a:avLst/>
              <a:gdLst/>
              <a:ahLst/>
              <a:cxnLst/>
              <a:rect r="r" b="b" t="t" l="l"/>
              <a:pathLst>
                <a:path h="13715997" w="13715998">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25046" t="0" r="-25046" b="0"/>
              </a:stretch>
            </a:blipFill>
          </p:spPr>
        </p:sp>
      </p:grpSp>
      <p:sp>
        <p:nvSpPr>
          <p:cNvPr name="TextBox 8" id="8"/>
          <p:cNvSpPr txBox="true"/>
          <p:nvPr/>
        </p:nvSpPr>
        <p:spPr>
          <a:xfrm rot="0">
            <a:off x="2367384" y="1888276"/>
            <a:ext cx="6472042" cy="1159503"/>
          </a:xfrm>
          <a:prstGeom prst="rect">
            <a:avLst/>
          </a:prstGeom>
        </p:spPr>
        <p:txBody>
          <a:bodyPr anchor="t" rtlCol="false" tIns="0" lIns="0" bIns="0" rIns="0">
            <a:spAutoFit/>
          </a:bodyPr>
          <a:lstStyle/>
          <a:p>
            <a:pPr algn="l" marL="0" indent="0" lvl="0">
              <a:lnSpc>
                <a:spcPts val="9590"/>
              </a:lnSpc>
              <a:spcBef>
                <a:spcPct val="0"/>
              </a:spcBef>
            </a:pPr>
            <a:r>
              <a:rPr lang="en-US" sz="6850" spc="219" strike="noStrike" u="none">
                <a:solidFill>
                  <a:srgbClr val="F5FFF5"/>
                </a:solidFill>
                <a:latin typeface="Black Mango 1 Medium"/>
              </a:rPr>
              <a:t>Introduction</a:t>
            </a:r>
          </a:p>
        </p:txBody>
      </p:sp>
      <p:grpSp>
        <p:nvGrpSpPr>
          <p:cNvPr name="Group 9" id="9"/>
          <p:cNvGrpSpPr/>
          <p:nvPr/>
        </p:nvGrpSpPr>
        <p:grpSpPr>
          <a:xfrm rot="0">
            <a:off x="2051979" y="3663525"/>
            <a:ext cx="9830903" cy="4396242"/>
            <a:chOff x="0" y="0"/>
            <a:chExt cx="2589209" cy="1157858"/>
          </a:xfrm>
        </p:grpSpPr>
        <p:sp>
          <p:nvSpPr>
            <p:cNvPr name="Freeform 10" id="10"/>
            <p:cNvSpPr/>
            <p:nvPr/>
          </p:nvSpPr>
          <p:spPr>
            <a:xfrm flipH="false" flipV="false" rot="0">
              <a:off x="0" y="0"/>
              <a:ext cx="2589209" cy="1157858"/>
            </a:xfrm>
            <a:custGeom>
              <a:avLst/>
              <a:gdLst/>
              <a:ahLst/>
              <a:cxnLst/>
              <a:rect r="r" b="b" t="t" l="l"/>
              <a:pathLst>
                <a:path h="1157858" w="2589209">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sp>
        <p:sp>
          <p:nvSpPr>
            <p:cNvPr name="TextBox 11" id="11"/>
            <p:cNvSpPr txBox="true"/>
            <p:nvPr/>
          </p:nvSpPr>
          <p:spPr>
            <a:xfrm>
              <a:off x="0" y="-19050"/>
              <a:ext cx="2589209" cy="1176908"/>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2" id="12"/>
          <p:cNvSpPr txBox="true"/>
          <p:nvPr/>
        </p:nvSpPr>
        <p:spPr>
          <a:xfrm rot="0">
            <a:off x="2209681" y="3771979"/>
            <a:ext cx="9515498" cy="4103135"/>
          </a:xfrm>
          <a:prstGeom prst="rect">
            <a:avLst/>
          </a:prstGeom>
        </p:spPr>
        <p:txBody>
          <a:bodyPr anchor="t" rtlCol="false" tIns="0" lIns="0" bIns="0" rIns="0">
            <a:spAutoFit/>
          </a:bodyPr>
          <a:lstStyle/>
          <a:p>
            <a:pPr>
              <a:lnSpc>
                <a:spcPts val="3656"/>
              </a:lnSpc>
            </a:pPr>
            <a:r>
              <a:rPr lang="en-US" sz="2470" spc="17">
                <a:solidFill>
                  <a:srgbClr val="F5FFF5"/>
                </a:solidFill>
                <a:latin typeface="Arimo Bold"/>
              </a:rPr>
              <a:t>Danny seriously loves Japanese food so in the beginning of 2021, he decides to embark upon a risky venture and opens up a cute little restaurant that sells his 3 favourite foods: sushi, curry and ramen.</a:t>
            </a:r>
          </a:p>
          <a:p>
            <a:pPr>
              <a:lnSpc>
                <a:spcPts val="3656"/>
              </a:lnSpc>
            </a:pPr>
            <a:r>
              <a:rPr lang="en-US" sz="2470" spc="17">
                <a:solidFill>
                  <a:srgbClr val="F5FFF5"/>
                </a:solidFill>
                <a:latin typeface="Arimo Bold"/>
              </a:rPr>
              <a:t>Danny’s Diner is in need of your assistance to help the restaurant stay afloat - the restaurant has captured some very basic data from their few months of operation but have no idea how to use their data to help them run the business.</a:t>
            </a:r>
          </a:p>
          <a:p>
            <a:pPr algn="l" marL="0" indent="0" lvl="0">
              <a:lnSpc>
                <a:spcPts val="3656"/>
              </a:lnSpc>
            </a:pPr>
          </a:p>
        </p:txBody>
      </p:sp>
      <p:sp>
        <p:nvSpPr>
          <p:cNvPr name="Freeform 13" id="13"/>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222920"/>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a:grpSpLocks noChangeAspect="true"/>
          </p:cNvGrpSpPr>
          <p:nvPr/>
        </p:nvGrpSpPr>
        <p:grpSpPr>
          <a:xfrm rot="0">
            <a:off x="10970641" y="2969641"/>
            <a:ext cx="6288659" cy="6288659"/>
            <a:chOff x="0" y="0"/>
            <a:chExt cx="13884457" cy="13884457"/>
          </a:xfrm>
        </p:grpSpPr>
        <p:sp>
          <p:nvSpPr>
            <p:cNvPr name="Freeform 6" id="6"/>
            <p:cNvSpPr/>
            <p:nvPr/>
          </p:nvSpPr>
          <p:spPr>
            <a:xfrm flipH="false" flipV="false" rot="0">
              <a:off x="0" y="0"/>
              <a:ext cx="13884456" cy="13884456"/>
            </a:xfrm>
            <a:custGeom>
              <a:avLst/>
              <a:gdLst/>
              <a:ahLst/>
              <a:cxnLst/>
              <a:rect r="r" b="b" t="t" l="l"/>
              <a:pathLst>
                <a:path h="13884456" w="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name="Freeform 7" id="7"/>
            <p:cNvSpPr/>
            <p:nvPr/>
          </p:nvSpPr>
          <p:spPr>
            <a:xfrm flipH="false" flipV="false" rot="0">
              <a:off x="84229" y="84229"/>
              <a:ext cx="13715998" cy="13715997"/>
            </a:xfrm>
            <a:custGeom>
              <a:avLst/>
              <a:gdLst/>
              <a:ahLst/>
              <a:cxnLst/>
              <a:rect r="r" b="b" t="t" l="l"/>
              <a:pathLst>
                <a:path h="13715997" w="13715998">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25046" t="0" r="-25046" b="0"/>
              </a:stretch>
            </a:blipFill>
          </p:spPr>
        </p:sp>
      </p:grpSp>
      <p:sp>
        <p:nvSpPr>
          <p:cNvPr name="TextBox 8" id="8"/>
          <p:cNvSpPr txBox="true"/>
          <p:nvPr/>
        </p:nvSpPr>
        <p:spPr>
          <a:xfrm rot="0">
            <a:off x="2367384" y="1888276"/>
            <a:ext cx="9515498" cy="1159510"/>
          </a:xfrm>
          <a:prstGeom prst="rect">
            <a:avLst/>
          </a:prstGeom>
        </p:spPr>
        <p:txBody>
          <a:bodyPr anchor="t" rtlCol="false" tIns="0" lIns="0" bIns="0" rIns="0">
            <a:spAutoFit/>
          </a:bodyPr>
          <a:lstStyle/>
          <a:p>
            <a:pPr algn="l" marL="0" indent="0" lvl="0">
              <a:lnSpc>
                <a:spcPts val="9589"/>
              </a:lnSpc>
              <a:spcBef>
                <a:spcPct val="0"/>
              </a:spcBef>
            </a:pPr>
            <a:r>
              <a:rPr lang="en-US" sz="6849" spc="219">
                <a:solidFill>
                  <a:srgbClr val="F5FFF5"/>
                </a:solidFill>
                <a:latin typeface="Black Mango 1 Medium"/>
              </a:rPr>
              <a:t>Problem Statement</a:t>
            </a:r>
          </a:p>
        </p:txBody>
      </p:sp>
      <p:grpSp>
        <p:nvGrpSpPr>
          <p:cNvPr name="Group 9" id="9"/>
          <p:cNvGrpSpPr/>
          <p:nvPr/>
        </p:nvGrpSpPr>
        <p:grpSpPr>
          <a:xfrm rot="0">
            <a:off x="2051979" y="3663525"/>
            <a:ext cx="9830903" cy="4767049"/>
            <a:chOff x="0" y="0"/>
            <a:chExt cx="2589209" cy="1255519"/>
          </a:xfrm>
        </p:grpSpPr>
        <p:sp>
          <p:nvSpPr>
            <p:cNvPr name="Freeform 10" id="10"/>
            <p:cNvSpPr/>
            <p:nvPr/>
          </p:nvSpPr>
          <p:spPr>
            <a:xfrm flipH="false" flipV="false" rot="0">
              <a:off x="0" y="0"/>
              <a:ext cx="2589209" cy="1255519"/>
            </a:xfrm>
            <a:custGeom>
              <a:avLst/>
              <a:gdLst/>
              <a:ahLst/>
              <a:cxnLst/>
              <a:rect r="r" b="b" t="t" l="l"/>
              <a:pathLst>
                <a:path h="1255519" w="2589209">
                  <a:moveTo>
                    <a:pt x="33863" y="0"/>
                  </a:moveTo>
                  <a:lnTo>
                    <a:pt x="2555346" y="0"/>
                  </a:lnTo>
                  <a:cubicBezTo>
                    <a:pt x="2574048" y="0"/>
                    <a:pt x="2589209" y="15161"/>
                    <a:pt x="2589209" y="33863"/>
                  </a:cubicBezTo>
                  <a:lnTo>
                    <a:pt x="2589209" y="1221656"/>
                  </a:lnTo>
                  <a:cubicBezTo>
                    <a:pt x="2589209" y="1230637"/>
                    <a:pt x="2585641" y="1239251"/>
                    <a:pt x="2579291" y="1245601"/>
                  </a:cubicBezTo>
                  <a:cubicBezTo>
                    <a:pt x="2572940" y="1251951"/>
                    <a:pt x="2564327" y="1255519"/>
                    <a:pt x="2555346" y="1255519"/>
                  </a:cubicBezTo>
                  <a:lnTo>
                    <a:pt x="33863" y="1255519"/>
                  </a:lnTo>
                  <a:cubicBezTo>
                    <a:pt x="15161" y="1255519"/>
                    <a:pt x="0" y="1240358"/>
                    <a:pt x="0" y="1221656"/>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sp>
        <p:sp>
          <p:nvSpPr>
            <p:cNvPr name="TextBox 11" id="11"/>
            <p:cNvSpPr txBox="true"/>
            <p:nvPr/>
          </p:nvSpPr>
          <p:spPr>
            <a:xfrm>
              <a:off x="0" y="-19050"/>
              <a:ext cx="2589209" cy="1274569"/>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2" id="12"/>
          <p:cNvSpPr txBox="true"/>
          <p:nvPr/>
        </p:nvSpPr>
        <p:spPr>
          <a:xfrm rot="0">
            <a:off x="2209681" y="3721167"/>
            <a:ext cx="9515498" cy="4709408"/>
          </a:xfrm>
          <a:prstGeom prst="rect">
            <a:avLst/>
          </a:prstGeom>
        </p:spPr>
        <p:txBody>
          <a:bodyPr anchor="t" rtlCol="false" tIns="0" lIns="0" bIns="0" rIns="0">
            <a:spAutoFit/>
          </a:bodyPr>
          <a:lstStyle/>
          <a:p>
            <a:pPr>
              <a:lnSpc>
                <a:spcPts val="3398"/>
              </a:lnSpc>
            </a:pPr>
            <a:r>
              <a:rPr lang="en-US" sz="2296" spc="16">
                <a:solidFill>
                  <a:srgbClr val="F5FFF5"/>
                </a:solidFill>
                <a:latin typeface="Arimo Bold"/>
              </a:rPr>
              <a:t>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a:t>
            </a:r>
          </a:p>
          <a:p>
            <a:pPr>
              <a:lnSpc>
                <a:spcPts val="3398"/>
              </a:lnSpc>
            </a:pPr>
            <a:r>
              <a:rPr lang="en-US" sz="2296" spc="16">
                <a:solidFill>
                  <a:srgbClr val="F5FFF5"/>
                </a:solidFill>
                <a:latin typeface="Arimo Bold"/>
              </a:rPr>
              <a:t>He plans on using these insights to help him decide whether he should expand the existing customer loyalty program - additionally he needs help to generate some basic datasets so his team can easily inspect the data without needing to use SQL.</a:t>
            </a:r>
          </a:p>
          <a:p>
            <a:pPr algn="l" marL="0" indent="0" lvl="0">
              <a:lnSpc>
                <a:spcPts val="3398"/>
              </a:lnSpc>
            </a:pPr>
          </a:p>
        </p:txBody>
      </p:sp>
      <p:sp>
        <p:nvSpPr>
          <p:cNvPr name="Freeform 13" id="13"/>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grpSp>
        <p:nvGrpSpPr>
          <p:cNvPr name="Group 2" id="2"/>
          <p:cNvGrpSpPr/>
          <p:nvPr/>
        </p:nvGrpSpPr>
        <p:grpSpPr>
          <a:xfrm rot="0">
            <a:off x="-648054" y="0"/>
            <a:ext cx="4371408" cy="11419922"/>
            <a:chOff x="0" y="0"/>
            <a:chExt cx="1151317" cy="3007716"/>
          </a:xfrm>
        </p:grpSpPr>
        <p:sp>
          <p:nvSpPr>
            <p:cNvPr name="Freeform 3" id="3"/>
            <p:cNvSpPr/>
            <p:nvPr/>
          </p:nvSpPr>
          <p:spPr>
            <a:xfrm flipH="false" flipV="false" rot="0">
              <a:off x="0" y="0"/>
              <a:ext cx="1151317" cy="3007716"/>
            </a:xfrm>
            <a:custGeom>
              <a:avLst/>
              <a:gdLst/>
              <a:ahLst/>
              <a:cxnLst/>
              <a:rect r="r" b="b" t="t" l="l"/>
              <a:pathLst>
                <a:path h="3007716" w="1151317">
                  <a:moveTo>
                    <a:pt x="0" y="0"/>
                  </a:moveTo>
                  <a:lnTo>
                    <a:pt x="1151317" y="0"/>
                  </a:lnTo>
                  <a:lnTo>
                    <a:pt x="1151317" y="3007716"/>
                  </a:lnTo>
                  <a:lnTo>
                    <a:pt x="0" y="3007716"/>
                  </a:lnTo>
                  <a:close/>
                </a:path>
              </a:pathLst>
            </a:custGeom>
            <a:solidFill>
              <a:srgbClr val="222920"/>
            </a:solidFill>
          </p:spPr>
        </p:sp>
        <p:sp>
          <p:nvSpPr>
            <p:cNvPr name="TextBox 4" id="4"/>
            <p:cNvSpPr txBox="true"/>
            <p:nvPr/>
          </p:nvSpPr>
          <p:spPr>
            <a:xfrm>
              <a:off x="0" y="0"/>
              <a:ext cx="1151317" cy="300771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10563877" y="6272769"/>
            <a:ext cx="8229604" cy="4488875"/>
          </a:xfrm>
          <a:custGeom>
            <a:avLst/>
            <a:gdLst/>
            <a:ahLst/>
            <a:cxnLst/>
            <a:rect r="r" b="b" t="t" l="l"/>
            <a:pathLst>
              <a:path h="4488875" w="8229604">
                <a:moveTo>
                  <a:pt x="0" y="0"/>
                </a:moveTo>
                <a:lnTo>
                  <a:pt x="8229605" y="0"/>
                </a:lnTo>
                <a:lnTo>
                  <a:pt x="8229605" y="4488875"/>
                </a:lnTo>
                <a:lnTo>
                  <a:pt x="0" y="4488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648340" y="3132195"/>
            <a:ext cx="1272058" cy="4289045"/>
            <a:chOff x="0" y="0"/>
            <a:chExt cx="267473" cy="901850"/>
          </a:xfrm>
        </p:grpSpPr>
        <p:sp>
          <p:nvSpPr>
            <p:cNvPr name="Freeform 7" id="7"/>
            <p:cNvSpPr/>
            <p:nvPr/>
          </p:nvSpPr>
          <p:spPr>
            <a:xfrm flipH="false" flipV="false" rot="0">
              <a:off x="0" y="0"/>
              <a:ext cx="267473" cy="901850"/>
            </a:xfrm>
            <a:custGeom>
              <a:avLst/>
              <a:gdLst/>
              <a:ahLst/>
              <a:cxnLst/>
              <a:rect r="r" b="b" t="t" l="l"/>
              <a:pathLst>
                <a:path h="901850" w="267473">
                  <a:moveTo>
                    <a:pt x="0" y="0"/>
                  </a:moveTo>
                  <a:lnTo>
                    <a:pt x="267473" y="0"/>
                  </a:lnTo>
                  <a:lnTo>
                    <a:pt x="267473" y="901850"/>
                  </a:lnTo>
                  <a:lnTo>
                    <a:pt x="0" y="901850"/>
                  </a:lnTo>
                  <a:close/>
                </a:path>
              </a:pathLst>
            </a:custGeom>
            <a:solidFill>
              <a:srgbClr val="222920"/>
            </a:solidFill>
            <a:ln w="9525" cap="sq">
              <a:solidFill>
                <a:srgbClr val="FFFFFF"/>
              </a:solidFill>
              <a:prstDash val="solid"/>
              <a:miter/>
            </a:ln>
          </p:spPr>
        </p:sp>
        <p:sp>
          <p:nvSpPr>
            <p:cNvPr name="TextBox 8" id="8"/>
            <p:cNvSpPr txBox="true"/>
            <p:nvPr/>
          </p:nvSpPr>
          <p:spPr>
            <a:xfrm>
              <a:off x="0" y="-238125"/>
              <a:ext cx="267473" cy="1139975"/>
            </a:xfrm>
            <a:prstGeom prst="rect">
              <a:avLst/>
            </a:prstGeom>
          </p:spPr>
          <p:txBody>
            <a:bodyPr anchor="ctr" rtlCol="false" tIns="254000" lIns="254000" bIns="254000" rIns="254000"/>
            <a:lstStyle/>
            <a:p>
              <a:pPr algn="ctr" marL="0" indent="0" lvl="0">
                <a:lnSpc>
                  <a:spcPts val="6629"/>
                </a:lnSpc>
              </a:pPr>
              <a:r>
                <a:rPr lang="en-US" sz="3399" spc="108" strike="noStrike" u="none">
                  <a:solidFill>
                    <a:srgbClr val="FFFFFF"/>
                  </a:solidFill>
                  <a:latin typeface="Black Mango 1 Medium"/>
                </a:rPr>
                <a:t>01</a:t>
              </a:r>
            </a:p>
            <a:p>
              <a:pPr algn="ctr" marL="0" indent="0" lvl="0">
                <a:lnSpc>
                  <a:spcPts val="6629"/>
                </a:lnSpc>
              </a:pPr>
            </a:p>
            <a:p>
              <a:pPr algn="ctr" marL="0" indent="0" lvl="0">
                <a:lnSpc>
                  <a:spcPts val="6629"/>
                </a:lnSpc>
              </a:pPr>
              <a:r>
                <a:rPr lang="en-US" sz="3399" spc="108" strike="noStrike" u="none">
                  <a:solidFill>
                    <a:srgbClr val="FFFFFF"/>
                  </a:solidFill>
                  <a:latin typeface="Black Mango 1 Medium"/>
                </a:rPr>
                <a:t>02</a:t>
              </a:r>
            </a:p>
            <a:p>
              <a:pPr algn="ctr" marL="0" indent="0" lvl="0">
                <a:lnSpc>
                  <a:spcPts val="4874"/>
                </a:lnSpc>
              </a:pPr>
            </a:p>
            <a:p>
              <a:pPr algn="ctr" marL="0" indent="0" lvl="0">
                <a:lnSpc>
                  <a:spcPts val="6629"/>
                </a:lnSpc>
              </a:pPr>
              <a:r>
                <a:rPr lang="en-US" sz="3399" spc="108" strike="noStrike" u="none">
                  <a:solidFill>
                    <a:srgbClr val="FFFFFF"/>
                  </a:solidFill>
                  <a:latin typeface="Black Mango 1 Medium"/>
                </a:rPr>
                <a:t>03</a:t>
              </a:r>
            </a:p>
          </p:txBody>
        </p:sp>
      </p:grpSp>
      <p:grpSp>
        <p:nvGrpSpPr>
          <p:cNvPr name="Group 9" id="9"/>
          <p:cNvGrpSpPr/>
          <p:nvPr/>
        </p:nvGrpSpPr>
        <p:grpSpPr>
          <a:xfrm rot="0">
            <a:off x="9761481" y="1769794"/>
            <a:ext cx="6672915" cy="6747413"/>
            <a:chOff x="0" y="0"/>
            <a:chExt cx="660400" cy="667773"/>
          </a:xfrm>
        </p:grpSpPr>
        <p:sp>
          <p:nvSpPr>
            <p:cNvPr name="Freeform 10" id="10"/>
            <p:cNvSpPr/>
            <p:nvPr/>
          </p:nvSpPr>
          <p:spPr>
            <a:xfrm flipH="false" flipV="false" rot="0">
              <a:off x="0" y="0"/>
              <a:ext cx="660400" cy="667773"/>
            </a:xfrm>
            <a:custGeom>
              <a:avLst/>
              <a:gdLst/>
              <a:ahLst/>
              <a:cxnLst/>
              <a:rect r="r" b="b" t="t" l="l"/>
              <a:pathLst>
                <a:path h="66777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81"/>
                  </a:cubicBezTo>
                  <a:lnTo>
                    <a:pt x="660400" y="667773"/>
                  </a:lnTo>
                  <a:lnTo>
                    <a:pt x="0" y="667773"/>
                  </a:lnTo>
                  <a:lnTo>
                    <a:pt x="0" y="325535"/>
                  </a:lnTo>
                  <a:cubicBezTo>
                    <a:pt x="1782" y="185660"/>
                    <a:pt x="93019" y="64045"/>
                    <a:pt x="220252" y="19070"/>
                  </a:cubicBez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27000"/>
              <a:ext cx="660400" cy="540773"/>
            </a:xfrm>
            <a:prstGeom prst="rect">
              <a:avLst/>
            </a:prstGeom>
          </p:spPr>
          <p:txBody>
            <a:bodyPr anchor="ctr" rtlCol="false" tIns="50800" lIns="50800" bIns="50800" rIns="50800"/>
            <a:lstStyle/>
            <a:p>
              <a:pPr algn="ctr">
                <a:lnSpc>
                  <a:spcPts val="2750"/>
                </a:lnSpc>
              </a:pPr>
            </a:p>
          </p:txBody>
        </p:sp>
      </p:grpSp>
      <p:sp>
        <p:nvSpPr>
          <p:cNvPr name="TextBox 12" id="12"/>
          <p:cNvSpPr txBox="true"/>
          <p:nvPr/>
        </p:nvSpPr>
        <p:spPr>
          <a:xfrm rot="0">
            <a:off x="3920398" y="1965438"/>
            <a:ext cx="5926258" cy="1166757"/>
          </a:xfrm>
          <a:prstGeom prst="rect">
            <a:avLst/>
          </a:prstGeom>
        </p:spPr>
        <p:txBody>
          <a:bodyPr anchor="t" rtlCol="false" tIns="0" lIns="0" bIns="0" rIns="0">
            <a:spAutoFit/>
          </a:bodyPr>
          <a:lstStyle/>
          <a:p>
            <a:pPr>
              <a:lnSpc>
                <a:spcPts val="9590"/>
              </a:lnSpc>
            </a:pPr>
            <a:r>
              <a:rPr lang="en-US" sz="6850" spc="219">
                <a:solidFill>
                  <a:srgbClr val="F5FFF5"/>
                </a:solidFill>
                <a:latin typeface="Black Mango 1 Medium"/>
              </a:rPr>
              <a:t>Tables -</a:t>
            </a:r>
          </a:p>
        </p:txBody>
      </p:sp>
      <p:sp>
        <p:nvSpPr>
          <p:cNvPr name="TextBox 13" id="13"/>
          <p:cNvSpPr txBox="true"/>
          <p:nvPr/>
        </p:nvSpPr>
        <p:spPr>
          <a:xfrm rot="0">
            <a:off x="4348271" y="2892833"/>
            <a:ext cx="6612107" cy="5624374"/>
          </a:xfrm>
          <a:prstGeom prst="rect">
            <a:avLst/>
          </a:prstGeom>
        </p:spPr>
        <p:txBody>
          <a:bodyPr anchor="t" rtlCol="false" tIns="0" lIns="0" bIns="0" rIns="0">
            <a:spAutoFit/>
          </a:bodyPr>
          <a:lstStyle/>
          <a:p>
            <a:pPr>
              <a:lnSpc>
                <a:spcPts val="11481"/>
              </a:lnSpc>
            </a:pPr>
            <a:r>
              <a:rPr lang="en-US" sz="5887" spc="300">
                <a:solidFill>
                  <a:srgbClr val="F5FFF5"/>
                </a:solidFill>
                <a:latin typeface="TT Drugs"/>
              </a:rPr>
              <a:t>Member</a:t>
            </a:r>
          </a:p>
          <a:p>
            <a:pPr>
              <a:lnSpc>
                <a:spcPts val="11236"/>
              </a:lnSpc>
            </a:pPr>
            <a:r>
              <a:rPr lang="en-US" sz="5762" spc="293">
                <a:solidFill>
                  <a:srgbClr val="F5FFF5"/>
                </a:solidFill>
                <a:latin typeface="TT Drugs"/>
              </a:rPr>
              <a:t>Sales</a:t>
            </a:r>
          </a:p>
          <a:p>
            <a:pPr>
              <a:lnSpc>
                <a:spcPts val="11481"/>
              </a:lnSpc>
            </a:pPr>
            <a:r>
              <a:rPr lang="en-US" sz="5887" spc="300">
                <a:solidFill>
                  <a:srgbClr val="F5FFF5"/>
                </a:solidFill>
                <a:latin typeface="TT Drugs"/>
              </a:rPr>
              <a:t>Menu</a:t>
            </a:r>
          </a:p>
          <a:p>
            <a:pPr marL="0" indent="0" lvl="0">
              <a:lnSpc>
                <a:spcPts val="11481"/>
              </a:lnSpc>
            </a:pPr>
          </a:p>
        </p:txBody>
      </p:sp>
      <p:grpSp>
        <p:nvGrpSpPr>
          <p:cNvPr name="Group 14" id="14"/>
          <p:cNvGrpSpPr/>
          <p:nvPr/>
        </p:nvGrpSpPr>
        <p:grpSpPr>
          <a:xfrm rot="0">
            <a:off x="10043702" y="2089263"/>
            <a:ext cx="6108474" cy="6108474"/>
            <a:chOff x="0" y="0"/>
            <a:chExt cx="13716000" cy="13716000"/>
          </a:xfrm>
        </p:grpSpPr>
        <p:sp>
          <p:nvSpPr>
            <p:cNvPr name="Freeform 15" id="15"/>
            <p:cNvSpPr/>
            <p:nvPr/>
          </p:nvSpPr>
          <p:spPr>
            <a:xfrm flipH="false" flipV="false" rot="0">
              <a:off x="0" y="0"/>
              <a:ext cx="13716000" cy="13716000"/>
            </a:xfrm>
            <a:custGeom>
              <a:avLst/>
              <a:gdLst/>
              <a:ahLst/>
              <a:cxnLst/>
              <a:rect r="r" b="b" t="t" l="l"/>
              <a:pathLst>
                <a:path h="13716000" w="13716000">
                  <a:moveTo>
                    <a:pt x="6857994" y="0"/>
                  </a:moveTo>
                  <a:lnTo>
                    <a:pt x="6858008" y="0"/>
                  </a:lnTo>
                  <a:cubicBezTo>
                    <a:pt x="10645573" y="1"/>
                    <a:pt x="13716000" y="3070429"/>
                    <a:pt x="13716000" y="6857994"/>
                  </a:cubicBezTo>
                  <a:lnTo>
                    <a:pt x="13716000" y="13716000"/>
                  </a:lnTo>
                  <a:lnTo>
                    <a:pt x="0" y="13716000"/>
                  </a:lnTo>
                  <a:lnTo>
                    <a:pt x="0" y="6857994"/>
                  </a:lnTo>
                  <a:cubicBezTo>
                    <a:pt x="0" y="3070428"/>
                    <a:pt x="3070428" y="0"/>
                    <a:pt x="6857994" y="0"/>
                  </a:cubicBezTo>
                  <a:close/>
                </a:path>
              </a:pathLst>
            </a:custGeom>
            <a:blipFill>
              <a:blip r:embed="rId4"/>
              <a:stretch>
                <a:fillRect l="-25046" t="0" r="-25046"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sp>
        <p:nvSpPr>
          <p:cNvPr name="Freeform 2" id="2"/>
          <p:cNvSpPr/>
          <p:nvPr/>
        </p:nvSpPr>
        <p:spPr>
          <a:xfrm flipH="false" flipV="false" rot="0">
            <a:off x="1627541" y="2233434"/>
            <a:ext cx="15631759" cy="7492639"/>
          </a:xfrm>
          <a:custGeom>
            <a:avLst/>
            <a:gdLst/>
            <a:ahLst/>
            <a:cxnLst/>
            <a:rect r="r" b="b" t="t" l="l"/>
            <a:pathLst>
              <a:path h="7492639" w="15631759">
                <a:moveTo>
                  <a:pt x="0" y="0"/>
                </a:moveTo>
                <a:lnTo>
                  <a:pt x="15631759" y="0"/>
                </a:lnTo>
                <a:lnTo>
                  <a:pt x="15631759" y="7492639"/>
                </a:lnTo>
                <a:lnTo>
                  <a:pt x="0" y="7492639"/>
                </a:lnTo>
                <a:lnTo>
                  <a:pt x="0" y="0"/>
                </a:lnTo>
                <a:close/>
              </a:path>
            </a:pathLst>
          </a:custGeom>
          <a:blipFill>
            <a:blip r:embed="rId2"/>
            <a:stretch>
              <a:fillRect l="0" t="-11199" r="0" b="-11199"/>
            </a:stretch>
          </a:blipFill>
        </p:spPr>
      </p:sp>
      <p:sp>
        <p:nvSpPr>
          <p:cNvPr name="TextBox 3" id="3"/>
          <p:cNvSpPr txBox="true"/>
          <p:nvPr/>
        </p:nvSpPr>
        <p:spPr>
          <a:xfrm rot="0">
            <a:off x="1332984" y="261978"/>
            <a:ext cx="14626684" cy="1201959"/>
          </a:xfrm>
          <a:prstGeom prst="rect">
            <a:avLst/>
          </a:prstGeom>
        </p:spPr>
        <p:txBody>
          <a:bodyPr anchor="t" rtlCol="false" tIns="0" lIns="0" bIns="0" rIns="0">
            <a:spAutoFit/>
          </a:bodyPr>
          <a:lstStyle/>
          <a:p>
            <a:pPr algn="ctr">
              <a:lnSpc>
                <a:spcPts val="9875"/>
              </a:lnSpc>
            </a:pPr>
            <a:r>
              <a:rPr lang="en-US" sz="7053">
                <a:solidFill>
                  <a:srgbClr val="FFFFFF"/>
                </a:solidFill>
                <a:latin typeface="Black Mango 1 Bold"/>
              </a:rPr>
              <a:t>Entity Relationship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595975" y="7803407"/>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468940"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178269" y="2789990"/>
            <a:ext cx="9931463" cy="2584504"/>
          </a:xfrm>
          <a:custGeom>
            <a:avLst/>
            <a:gdLst/>
            <a:ahLst/>
            <a:cxnLst/>
            <a:rect r="r" b="b" t="t" l="l"/>
            <a:pathLst>
              <a:path h="2584504" w="9931463">
                <a:moveTo>
                  <a:pt x="0" y="0"/>
                </a:moveTo>
                <a:lnTo>
                  <a:pt x="9931462" y="0"/>
                </a:lnTo>
                <a:lnTo>
                  <a:pt x="9931462" y="2584504"/>
                </a:lnTo>
                <a:lnTo>
                  <a:pt x="0" y="2584504"/>
                </a:lnTo>
                <a:lnTo>
                  <a:pt x="0" y="0"/>
                </a:lnTo>
                <a:close/>
              </a:path>
            </a:pathLst>
          </a:custGeom>
          <a:blipFill>
            <a:blip r:embed="rId11"/>
            <a:stretch>
              <a:fillRect l="0" t="0" r="0" b="0"/>
            </a:stretch>
          </a:blipFill>
        </p:spPr>
      </p:sp>
      <p:sp>
        <p:nvSpPr>
          <p:cNvPr name="Freeform 22" id="22"/>
          <p:cNvSpPr/>
          <p:nvPr/>
        </p:nvSpPr>
        <p:spPr>
          <a:xfrm flipH="false" flipV="false" rot="0">
            <a:off x="4178269" y="5997570"/>
            <a:ext cx="5084855" cy="2488333"/>
          </a:xfrm>
          <a:custGeom>
            <a:avLst/>
            <a:gdLst/>
            <a:ahLst/>
            <a:cxnLst/>
            <a:rect r="r" b="b" t="t" l="l"/>
            <a:pathLst>
              <a:path h="2488333" w="5084855">
                <a:moveTo>
                  <a:pt x="0" y="0"/>
                </a:moveTo>
                <a:lnTo>
                  <a:pt x="5084854" y="0"/>
                </a:lnTo>
                <a:lnTo>
                  <a:pt x="5084854" y="2488333"/>
                </a:lnTo>
                <a:lnTo>
                  <a:pt x="0" y="2488333"/>
                </a:lnTo>
                <a:lnTo>
                  <a:pt x="0" y="0"/>
                </a:lnTo>
                <a:close/>
              </a:path>
            </a:pathLst>
          </a:custGeom>
          <a:blipFill>
            <a:blip r:embed="rId12"/>
            <a:stretch>
              <a:fillRect l="0" t="0" r="0" b="0"/>
            </a:stretch>
          </a:blipFill>
        </p:spPr>
      </p:sp>
      <p:sp>
        <p:nvSpPr>
          <p:cNvPr name="TextBox 23" id="23"/>
          <p:cNvSpPr txBox="true"/>
          <p:nvPr/>
        </p:nvSpPr>
        <p:spPr>
          <a:xfrm rot="0">
            <a:off x="3543146" y="823633"/>
            <a:ext cx="13369779" cy="1966357"/>
          </a:xfrm>
          <a:prstGeom prst="rect">
            <a:avLst/>
          </a:prstGeom>
        </p:spPr>
        <p:txBody>
          <a:bodyPr anchor="t" rtlCol="false" tIns="0" lIns="0" bIns="0" rIns="0">
            <a:spAutoFit/>
          </a:bodyPr>
          <a:lstStyle/>
          <a:p>
            <a:pPr>
              <a:lnSpc>
                <a:spcPts val="3968"/>
              </a:lnSpc>
            </a:pPr>
            <a:r>
              <a:rPr lang="en-US" sz="2834" spc="90">
                <a:solidFill>
                  <a:srgbClr val="F5FFF5"/>
                </a:solidFill>
                <a:latin typeface="Black Mango 2 Bold"/>
              </a:rPr>
              <a:t>:</a:t>
            </a:r>
          </a:p>
          <a:p>
            <a:pPr marL="611937" indent="-305969" lvl="1">
              <a:lnSpc>
                <a:spcPts val="3968"/>
              </a:lnSpc>
              <a:buFont typeface="Arial"/>
              <a:buChar char="•"/>
            </a:pPr>
            <a:r>
              <a:rPr lang="en-US" sz="2834" spc="90">
                <a:solidFill>
                  <a:srgbClr val="F5FFF5"/>
                </a:solidFill>
                <a:latin typeface="Black Mango 2 Bold"/>
              </a:rPr>
              <a:t>What is the total amount each custom</a:t>
            </a:r>
            <a:r>
              <a:rPr lang="en-US" sz="2834" spc="90">
                <a:solidFill>
                  <a:srgbClr val="F5FFF5"/>
                </a:solidFill>
                <a:latin typeface="Black Mango 2 Bold"/>
              </a:rPr>
              <a:t>er spent at the restaurant?</a:t>
            </a:r>
          </a:p>
          <a:p>
            <a:pPr algn="l" marL="0" indent="0" lvl="0">
              <a:lnSpc>
                <a:spcPts val="396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595975" y="7803407"/>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468940"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078369" y="2525885"/>
            <a:ext cx="11977785" cy="2228036"/>
          </a:xfrm>
          <a:custGeom>
            <a:avLst/>
            <a:gdLst/>
            <a:ahLst/>
            <a:cxnLst/>
            <a:rect r="r" b="b" t="t" l="l"/>
            <a:pathLst>
              <a:path h="2228036" w="11977785">
                <a:moveTo>
                  <a:pt x="0" y="0"/>
                </a:moveTo>
                <a:lnTo>
                  <a:pt x="11977785" y="0"/>
                </a:lnTo>
                <a:lnTo>
                  <a:pt x="11977785" y="2228035"/>
                </a:lnTo>
                <a:lnTo>
                  <a:pt x="0" y="2228035"/>
                </a:lnTo>
                <a:lnTo>
                  <a:pt x="0" y="0"/>
                </a:lnTo>
                <a:close/>
              </a:path>
            </a:pathLst>
          </a:custGeom>
          <a:blipFill>
            <a:blip r:embed="rId11"/>
            <a:stretch>
              <a:fillRect l="0" t="0" r="0" b="0"/>
            </a:stretch>
          </a:blipFill>
        </p:spPr>
      </p:sp>
      <p:sp>
        <p:nvSpPr>
          <p:cNvPr name="Freeform 22" id="22"/>
          <p:cNvSpPr/>
          <p:nvPr/>
        </p:nvSpPr>
        <p:spPr>
          <a:xfrm flipH="false" flipV="false" rot="0">
            <a:off x="4078369" y="5260991"/>
            <a:ext cx="4442993" cy="2281751"/>
          </a:xfrm>
          <a:custGeom>
            <a:avLst/>
            <a:gdLst/>
            <a:ahLst/>
            <a:cxnLst/>
            <a:rect r="r" b="b" t="t" l="l"/>
            <a:pathLst>
              <a:path h="2281751" w="4442993">
                <a:moveTo>
                  <a:pt x="0" y="0"/>
                </a:moveTo>
                <a:lnTo>
                  <a:pt x="4442993" y="0"/>
                </a:lnTo>
                <a:lnTo>
                  <a:pt x="4442993" y="2281750"/>
                </a:lnTo>
                <a:lnTo>
                  <a:pt x="0" y="2281750"/>
                </a:lnTo>
                <a:lnTo>
                  <a:pt x="0" y="0"/>
                </a:lnTo>
                <a:close/>
              </a:path>
            </a:pathLst>
          </a:custGeom>
          <a:blipFill>
            <a:blip r:embed="rId12"/>
            <a:stretch>
              <a:fillRect l="0" t="-4279" r="0" b="-4279"/>
            </a:stretch>
          </a:blipFill>
        </p:spPr>
      </p:sp>
      <p:sp>
        <p:nvSpPr>
          <p:cNvPr name="TextBox 23" id="23"/>
          <p:cNvSpPr txBox="true"/>
          <p:nvPr/>
        </p:nvSpPr>
        <p:spPr>
          <a:xfrm rot="0">
            <a:off x="3543146" y="604558"/>
            <a:ext cx="13369779" cy="1580278"/>
          </a:xfrm>
          <a:prstGeom prst="rect">
            <a:avLst/>
          </a:prstGeom>
        </p:spPr>
        <p:txBody>
          <a:bodyPr anchor="t" rtlCol="false" tIns="0" lIns="0" bIns="0" rIns="0">
            <a:spAutoFit/>
          </a:bodyPr>
          <a:lstStyle/>
          <a:p>
            <a:pPr>
              <a:lnSpc>
                <a:spcPts val="4248"/>
              </a:lnSpc>
            </a:pPr>
          </a:p>
          <a:p>
            <a:pPr>
              <a:lnSpc>
                <a:spcPts val="4248"/>
              </a:lnSpc>
            </a:pPr>
            <a:r>
              <a:rPr lang="en-US" sz="3034" spc="97">
                <a:solidFill>
                  <a:srgbClr val="F5FFF5"/>
                </a:solidFill>
                <a:latin typeface="Black Mango 2 Bold"/>
              </a:rPr>
              <a:t>2. How m</a:t>
            </a:r>
            <a:r>
              <a:rPr lang="en-US" sz="3034" spc="97">
                <a:solidFill>
                  <a:srgbClr val="F5FFF5"/>
                </a:solidFill>
                <a:latin typeface="Black Mango 2 Bold"/>
              </a:rPr>
              <a:t>any days has each custom</a:t>
            </a:r>
            <a:r>
              <a:rPr lang="en-US" sz="3034" spc="97">
                <a:solidFill>
                  <a:srgbClr val="F5FFF5"/>
                </a:solidFill>
                <a:latin typeface="Black Mango 2 Bold"/>
              </a:rPr>
              <a:t>er visited the restaurant?</a:t>
            </a:r>
          </a:p>
          <a:p>
            <a:pPr algn="l" marL="0" indent="0" lvl="0">
              <a:lnSpc>
                <a:spcPts val="424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938098" y="8805313"/>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525312" y="8805313"/>
            <a:ext cx="4587215" cy="905975"/>
          </a:xfrm>
          <a:custGeom>
            <a:avLst/>
            <a:gdLst/>
            <a:ahLst/>
            <a:cxnLst/>
            <a:rect r="r" b="b" t="t" l="l"/>
            <a:pathLst>
              <a:path h="905975" w="4587215">
                <a:moveTo>
                  <a:pt x="0" y="0"/>
                </a:moveTo>
                <a:lnTo>
                  <a:pt x="4587215" y="0"/>
                </a:lnTo>
                <a:lnTo>
                  <a:pt x="4587215" y="905974"/>
                </a:lnTo>
                <a:lnTo>
                  <a:pt x="0" y="905974"/>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265863" y="8805313"/>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078369" y="1919496"/>
            <a:ext cx="9481101" cy="3848565"/>
          </a:xfrm>
          <a:custGeom>
            <a:avLst/>
            <a:gdLst/>
            <a:ahLst/>
            <a:cxnLst/>
            <a:rect r="r" b="b" t="t" l="l"/>
            <a:pathLst>
              <a:path h="3848565" w="9481101">
                <a:moveTo>
                  <a:pt x="0" y="0"/>
                </a:moveTo>
                <a:lnTo>
                  <a:pt x="9481101" y="0"/>
                </a:lnTo>
                <a:lnTo>
                  <a:pt x="9481101" y="3848565"/>
                </a:lnTo>
                <a:lnTo>
                  <a:pt x="0" y="3848565"/>
                </a:lnTo>
                <a:lnTo>
                  <a:pt x="0" y="0"/>
                </a:lnTo>
                <a:close/>
              </a:path>
            </a:pathLst>
          </a:custGeom>
          <a:blipFill>
            <a:blip r:embed="rId11"/>
            <a:stretch>
              <a:fillRect l="0" t="0" r="0" b="0"/>
            </a:stretch>
          </a:blipFill>
        </p:spPr>
      </p:sp>
      <p:sp>
        <p:nvSpPr>
          <p:cNvPr name="Freeform 22" id="22"/>
          <p:cNvSpPr/>
          <p:nvPr/>
        </p:nvSpPr>
        <p:spPr>
          <a:xfrm flipH="false" flipV="false" rot="0">
            <a:off x="4078369" y="6087599"/>
            <a:ext cx="5532405" cy="2621782"/>
          </a:xfrm>
          <a:custGeom>
            <a:avLst/>
            <a:gdLst/>
            <a:ahLst/>
            <a:cxnLst/>
            <a:rect r="r" b="b" t="t" l="l"/>
            <a:pathLst>
              <a:path h="2621782" w="5532405">
                <a:moveTo>
                  <a:pt x="0" y="0"/>
                </a:moveTo>
                <a:lnTo>
                  <a:pt x="5532405" y="0"/>
                </a:lnTo>
                <a:lnTo>
                  <a:pt x="5532405" y="2621783"/>
                </a:lnTo>
                <a:lnTo>
                  <a:pt x="0" y="2621783"/>
                </a:lnTo>
                <a:lnTo>
                  <a:pt x="0" y="0"/>
                </a:lnTo>
                <a:close/>
              </a:path>
            </a:pathLst>
          </a:custGeom>
          <a:blipFill>
            <a:blip r:embed="rId12"/>
            <a:stretch>
              <a:fillRect l="0" t="0" r="0" b="0"/>
            </a:stretch>
          </a:blipFill>
        </p:spPr>
      </p:sp>
      <p:sp>
        <p:nvSpPr>
          <p:cNvPr name="TextBox 23" id="23"/>
          <p:cNvSpPr txBox="true"/>
          <p:nvPr/>
        </p:nvSpPr>
        <p:spPr>
          <a:xfrm rot="0">
            <a:off x="3543146" y="823633"/>
            <a:ext cx="13369779" cy="1471057"/>
          </a:xfrm>
          <a:prstGeom prst="rect">
            <a:avLst/>
          </a:prstGeom>
        </p:spPr>
        <p:txBody>
          <a:bodyPr anchor="t" rtlCol="false" tIns="0" lIns="0" bIns="0" rIns="0">
            <a:spAutoFit/>
          </a:bodyPr>
          <a:lstStyle/>
          <a:p>
            <a:pPr>
              <a:lnSpc>
                <a:spcPts val="3968"/>
              </a:lnSpc>
            </a:pPr>
            <a:r>
              <a:rPr lang="en-US" sz="2834" spc="90">
                <a:solidFill>
                  <a:srgbClr val="F5FFF5"/>
                </a:solidFill>
                <a:latin typeface="Black Mango 2 Bold"/>
              </a:rPr>
              <a:t>3. What was the first item from the menu purchased by each custom</a:t>
            </a:r>
            <a:r>
              <a:rPr lang="en-US" sz="2834" spc="90">
                <a:solidFill>
                  <a:srgbClr val="F5FFF5"/>
                </a:solidFill>
                <a:latin typeface="Black Mango 2 Bold"/>
              </a:rPr>
              <a:t>er?</a:t>
            </a:r>
          </a:p>
          <a:p>
            <a:pPr algn="l" marL="0" indent="0" lvl="0">
              <a:lnSpc>
                <a:spcPts val="396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2072941" y="871450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223049" y="1489039"/>
            <a:ext cx="1611303" cy="16113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0">
            <a:off x="535349" y="1824661"/>
            <a:ext cx="986703" cy="940058"/>
          </a:xfrm>
          <a:custGeom>
            <a:avLst/>
            <a:gdLst/>
            <a:ahLst/>
            <a:cxnLst/>
            <a:rect r="r" b="b" t="t" l="l"/>
            <a:pathLst>
              <a:path h="940058" w="986703">
                <a:moveTo>
                  <a:pt x="0" y="0"/>
                </a:moveTo>
                <a:lnTo>
                  <a:pt x="986702" y="0"/>
                </a:lnTo>
                <a:lnTo>
                  <a:pt x="986702" y="940059"/>
                </a:lnTo>
                <a:lnTo>
                  <a:pt x="0" y="940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492216" y="8714503"/>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11" id="11"/>
          <p:cNvGrpSpPr/>
          <p:nvPr/>
        </p:nvGrpSpPr>
        <p:grpSpPr>
          <a:xfrm rot="0">
            <a:off x="223049" y="4386267"/>
            <a:ext cx="1611303" cy="16113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461638" y="4753920"/>
            <a:ext cx="1060413" cy="1014141"/>
          </a:xfrm>
          <a:custGeom>
            <a:avLst/>
            <a:gdLst/>
            <a:ahLst/>
            <a:cxnLst/>
            <a:rect r="r" b="b" t="t" l="l"/>
            <a:pathLst>
              <a:path h="1014141" w="1060413">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505418" y="8714503"/>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6" id="16"/>
          <p:cNvGrpSpPr/>
          <p:nvPr/>
        </p:nvGrpSpPr>
        <p:grpSpPr>
          <a:xfrm rot="0">
            <a:off x="461638" y="6997755"/>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771699" y="7280170"/>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4178269" y="2116682"/>
            <a:ext cx="9215109" cy="3651379"/>
          </a:xfrm>
          <a:custGeom>
            <a:avLst/>
            <a:gdLst/>
            <a:ahLst/>
            <a:cxnLst/>
            <a:rect r="r" b="b" t="t" l="l"/>
            <a:pathLst>
              <a:path h="3651379" w="9215109">
                <a:moveTo>
                  <a:pt x="0" y="0"/>
                </a:moveTo>
                <a:lnTo>
                  <a:pt x="9215108" y="0"/>
                </a:lnTo>
                <a:lnTo>
                  <a:pt x="9215108" y="3651379"/>
                </a:lnTo>
                <a:lnTo>
                  <a:pt x="0" y="3651379"/>
                </a:lnTo>
                <a:lnTo>
                  <a:pt x="0" y="0"/>
                </a:lnTo>
                <a:close/>
              </a:path>
            </a:pathLst>
          </a:custGeom>
          <a:blipFill>
            <a:blip r:embed="rId11"/>
            <a:stretch>
              <a:fillRect l="0" t="-1578" r="0" b="-1578"/>
            </a:stretch>
          </a:blipFill>
        </p:spPr>
      </p:sp>
      <p:sp>
        <p:nvSpPr>
          <p:cNvPr name="Freeform 22" id="22"/>
          <p:cNvSpPr/>
          <p:nvPr/>
        </p:nvSpPr>
        <p:spPr>
          <a:xfrm flipH="false" flipV="false" rot="0">
            <a:off x="4178269" y="6581602"/>
            <a:ext cx="7327150" cy="1755707"/>
          </a:xfrm>
          <a:custGeom>
            <a:avLst/>
            <a:gdLst/>
            <a:ahLst/>
            <a:cxnLst/>
            <a:rect r="r" b="b" t="t" l="l"/>
            <a:pathLst>
              <a:path h="1755707" w="7327150">
                <a:moveTo>
                  <a:pt x="0" y="0"/>
                </a:moveTo>
                <a:lnTo>
                  <a:pt x="7327149" y="0"/>
                </a:lnTo>
                <a:lnTo>
                  <a:pt x="7327149" y="1755707"/>
                </a:lnTo>
                <a:lnTo>
                  <a:pt x="0" y="1755707"/>
                </a:lnTo>
                <a:lnTo>
                  <a:pt x="0" y="0"/>
                </a:lnTo>
                <a:close/>
              </a:path>
            </a:pathLst>
          </a:custGeom>
          <a:blipFill>
            <a:blip r:embed="rId12"/>
            <a:stretch>
              <a:fillRect l="0" t="0" r="0" b="0"/>
            </a:stretch>
          </a:blipFill>
        </p:spPr>
      </p:sp>
      <p:sp>
        <p:nvSpPr>
          <p:cNvPr name="TextBox 23" id="23"/>
          <p:cNvSpPr txBox="true"/>
          <p:nvPr/>
        </p:nvSpPr>
        <p:spPr>
          <a:xfrm rot="0">
            <a:off x="3543146" y="823633"/>
            <a:ext cx="13716154" cy="1471057"/>
          </a:xfrm>
          <a:prstGeom prst="rect">
            <a:avLst/>
          </a:prstGeom>
        </p:spPr>
        <p:txBody>
          <a:bodyPr anchor="t" rtlCol="false" tIns="0" lIns="0" bIns="0" rIns="0">
            <a:spAutoFit/>
          </a:bodyPr>
          <a:lstStyle/>
          <a:p>
            <a:pPr>
              <a:lnSpc>
                <a:spcPts val="3968"/>
              </a:lnSpc>
            </a:pPr>
            <a:r>
              <a:rPr lang="en-US" sz="2834" spc="90">
                <a:solidFill>
                  <a:srgbClr val="F5FFF5"/>
                </a:solidFill>
                <a:latin typeface="Black Mango 2 Bold"/>
              </a:rPr>
              <a:t>4. What is the most purchased item on the menu and how many tim</a:t>
            </a:r>
            <a:r>
              <a:rPr lang="en-US" sz="2834" spc="90">
                <a:solidFill>
                  <a:srgbClr val="F5FFF5"/>
                </a:solidFill>
                <a:latin typeface="Black Mango 2 Bold"/>
              </a:rPr>
              <a:t>es was it purchased by all customers?</a:t>
            </a:r>
          </a:p>
          <a:p>
            <a:pPr algn="l" marL="0" indent="0" lvl="0">
              <a:lnSpc>
                <a:spcPts val="396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DAF6HPgKSYM</dc:identifier>
  <dcterms:modified xsi:type="dcterms:W3CDTF">2011-08-01T06:04:30Z</dcterms:modified>
  <cp:revision>1</cp:revision>
  <dc:title>Green Minimalist Aesthetic Project Proposal Presentation</dc:title>
</cp:coreProperties>
</file>